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E86438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86438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86438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86438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24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24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81000" y="0"/>
            <a:ext cx="11430000" cy="6858000"/>
          </a:xfrm>
          <a:custGeom>
            <a:avLst/>
            <a:gdLst/>
            <a:ahLst/>
            <a:cxnLst/>
            <a:rect l="l" t="t" r="r" b="b"/>
            <a:pathLst>
              <a:path w="11430000" h="6858000">
                <a:moveTo>
                  <a:pt x="0" y="381000"/>
                </a:moveTo>
                <a:lnTo>
                  <a:pt x="11430000" y="381000"/>
                </a:lnTo>
              </a:path>
              <a:path w="11430000" h="6858000">
                <a:moveTo>
                  <a:pt x="0" y="6490716"/>
                </a:moveTo>
                <a:lnTo>
                  <a:pt x="11430000" y="6490716"/>
                </a:lnTo>
              </a:path>
              <a:path w="11430000" h="6858000">
                <a:moveTo>
                  <a:pt x="0" y="0"/>
                </a:moveTo>
                <a:lnTo>
                  <a:pt x="0" y="6857999"/>
                </a:lnTo>
              </a:path>
              <a:path w="11430000" h="6858000">
                <a:moveTo>
                  <a:pt x="11430000" y="0"/>
                </a:moveTo>
                <a:lnTo>
                  <a:pt x="11430000" y="6857999"/>
                </a:lnTo>
              </a:path>
            </a:pathLst>
          </a:custGeom>
          <a:ln w="9525">
            <a:solidFill>
              <a:srgbClr val="E864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6498" y="410971"/>
            <a:ext cx="680910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E86438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35573" y="2284882"/>
            <a:ext cx="5782945" cy="2475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4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jpeg"/><Relationship Id="rId1" Type="http://schemas.openxmlformats.org/officeDocument/2006/relationships/image" Target="../media/image10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jpeg"/><Relationship Id="rId1" Type="http://schemas.openxmlformats.org/officeDocument/2006/relationships/image" Target="../media/image10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jpeg"/><Relationship Id="rId1" Type="http://schemas.openxmlformats.org/officeDocument/2006/relationships/image" Target="../media/image10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jpeg"/><Relationship Id="rId1" Type="http://schemas.openxmlformats.org/officeDocument/2006/relationships/image" Target="../media/image10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jpeg"/><Relationship Id="rId1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jpeg"/><Relationship Id="rId1" Type="http://schemas.openxmlformats.org/officeDocument/2006/relationships/image" Target="../media/image11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jpeg"/><Relationship Id="rId1" Type="http://schemas.openxmlformats.org/officeDocument/2006/relationships/image" Target="../media/image11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45.png"/><Relationship Id="rId2" Type="http://schemas.openxmlformats.org/officeDocument/2006/relationships/image" Target="../media/image27.png"/><Relationship Id="rId19" Type="http://schemas.openxmlformats.org/officeDocument/2006/relationships/image" Target="../media/image44.png"/><Relationship Id="rId18" Type="http://schemas.openxmlformats.org/officeDocument/2006/relationships/image" Target="../media/image43.png"/><Relationship Id="rId17" Type="http://schemas.openxmlformats.org/officeDocument/2006/relationships/image" Target="../media/image42.png"/><Relationship Id="rId16" Type="http://schemas.openxmlformats.org/officeDocument/2006/relationships/image" Target="../media/image41.png"/><Relationship Id="rId15" Type="http://schemas.openxmlformats.org/officeDocument/2006/relationships/image" Target="../media/image40.png"/><Relationship Id="rId14" Type="http://schemas.openxmlformats.org/officeDocument/2006/relationships/image" Target="../media/image39.png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2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mdpi.com/2079-3197/9/2/24" TargetMode="External"/><Relationship Id="rId8" Type="http://schemas.openxmlformats.org/officeDocument/2006/relationships/hyperlink" Target="https://ieeexplore.ieee.org/abstract/document/8113405" TargetMode="External"/><Relationship Id="rId7" Type="http://schemas.openxmlformats.org/officeDocument/2006/relationships/hyperlink" Target="https://ieeexplore-ieee-org.libaccess.sjlibrary.org/stamp/stamp.jsp?tp&amp;arnumber=8821168" TargetMode="External"/><Relationship Id="rId6" Type="http://schemas.openxmlformats.org/officeDocument/2006/relationships/hyperlink" Target="https://www.irjmets.com/uploadedfiles/paper/issue_6_june_2022/27431/final/fin_irjmets1657108227.pdf" TargetMode="External"/><Relationship Id="rId5" Type="http://schemas.openxmlformats.org/officeDocument/2006/relationships/hyperlink" Target="https://www.ncbi.nlm.nih.gov/pmc/articles/PMC8081790/pdf/42492_2021_Article_75.pdf" TargetMode="External"/><Relationship Id="rId4" Type="http://schemas.openxmlformats.org/officeDocument/2006/relationships/hyperlink" Target="https://www.irjet.net/archives/V5/i9/IRJET-V5I9192.pdf" TargetMode="External"/><Relationship Id="rId3" Type="http://schemas.openxmlformats.org/officeDocument/2006/relationships/hyperlink" Target="https://www.ncbi.nlm.nih.gov/pmc/articles/PMC8529125/" TargetMode="External"/><Relationship Id="rId2" Type="http://schemas.openxmlformats.org/officeDocument/2006/relationships/hyperlink" Target="https://www.ijcit.com/archives/volume6/issue3/Paper060308.pdf" TargetMode="External"/><Relationship Id="rId16" Type="http://schemas.openxmlformats.org/officeDocument/2006/relationships/slideLayout" Target="../slideLayouts/slideLayout2.xml"/><Relationship Id="rId15" Type="http://schemas.openxmlformats.org/officeDocument/2006/relationships/hyperlink" Target="https://www.sciencedirect.com/science/article/abs/pii/S0927025619307712?via%3Dihub" TargetMode="External"/><Relationship Id="rId14" Type="http://schemas.openxmlformats.org/officeDocument/2006/relationships/hyperlink" Target="https://arxiv.org/pdf/1603.02754.pdf" TargetMode="External"/><Relationship Id="rId13" Type="http://schemas.openxmlformats.org/officeDocument/2006/relationships/hyperlink" Target="https://ieeexplore-ieee-org.libaccess.sjlibrary.org/stamp/stamp.jsp?tp&amp;arnumber=8734193" TargetMode="External"/><Relationship Id="rId12" Type="http://schemas.openxmlformats.org/officeDocument/2006/relationships/hyperlink" Target="https://ieeexplore-ieee-org.libaccess.sjlibrary.org/stamp/stamp.jsp?tp&amp;arnumber=9985004" TargetMode="External"/><Relationship Id="rId11" Type="http://schemas.openxmlformats.org/officeDocument/2006/relationships/hyperlink" Target="https://core.ac.uk/reader/560325700" TargetMode="External"/><Relationship Id="rId10" Type="http://schemas.openxmlformats.org/officeDocument/2006/relationships/hyperlink" Target="https://www-sciencedirect-com.libaccess.sjlibrary.org/science/article/pii/S0301420718306901?via%3Dihub" TargetMode="External"/><Relationship Id="rId1" Type="http://schemas.openxmlformats.org/officeDocument/2006/relationships/hyperlink" Target="https://www.researchgate.net/publication/340969457_Crime_Prediction_Using_K-Nearest_Neighboring_Algorith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jpeg"/><Relationship Id="rId1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241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-1"/>
            <a:ext cx="3081527" cy="6857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8083" y="2761251"/>
            <a:ext cx="1613916" cy="4089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01766" y="2625674"/>
            <a:ext cx="5668010" cy="2249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36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Predicting</a:t>
            </a:r>
            <a:r>
              <a:rPr sz="3200" spc="-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2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Crime</a:t>
            </a:r>
            <a:r>
              <a:rPr sz="3200" spc="-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3200" spc="-1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Proposing</a:t>
            </a:r>
            <a:endParaRPr sz="3200">
              <a:latin typeface="Georgia" panose="02040502050405020303"/>
              <a:cs typeface="Georgia" panose="02040502050405020303"/>
            </a:endParaRPr>
          </a:p>
          <a:p>
            <a:pPr marL="12700" marR="720090">
              <a:lnSpc>
                <a:spcPct val="75000"/>
              </a:lnSpc>
              <a:spcBef>
                <a:spcPts val="475"/>
              </a:spcBef>
            </a:pPr>
            <a:r>
              <a:rPr sz="32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Safer</a:t>
            </a:r>
            <a:r>
              <a:rPr sz="3200" spc="-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Neighborhoods:</a:t>
            </a:r>
            <a:r>
              <a:rPr sz="3200" spc="-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Using </a:t>
            </a:r>
            <a:r>
              <a:rPr sz="32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Machine</a:t>
            </a:r>
            <a:r>
              <a:rPr sz="3200" spc="-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Learning</a:t>
            </a:r>
            <a:r>
              <a:rPr sz="3200" spc="-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Models</a:t>
            </a:r>
            <a:endParaRPr sz="32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32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</a:pPr>
            <a:endParaRPr sz="28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98803" y="-351"/>
            <a:ext cx="5824855" cy="5912485"/>
            <a:chOff x="1098803" y="-351"/>
            <a:chExt cx="5824855" cy="59124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3015" y="-351"/>
              <a:ext cx="3840198" cy="11700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803" y="946404"/>
              <a:ext cx="3968496" cy="4965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4750053"/>
            <a:ext cx="4139311" cy="21079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056" y="469214"/>
            <a:ext cx="60166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Data</a:t>
            </a:r>
            <a:r>
              <a:rPr spc="-135" dirty="0"/>
              <a:t> </a:t>
            </a:r>
            <a:r>
              <a:rPr spc="-160" dirty="0"/>
              <a:t>Management</a:t>
            </a:r>
            <a:r>
              <a:rPr spc="-100" dirty="0"/>
              <a:t> </a:t>
            </a:r>
            <a:r>
              <a:rPr spc="-114" dirty="0"/>
              <a:t>Plan</a:t>
            </a:r>
            <a:endParaRPr spc="-114" dirty="0"/>
          </a:p>
        </p:txBody>
      </p:sp>
      <p:sp>
        <p:nvSpPr>
          <p:cNvPr id="4" name="object 4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10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503" y="1277772"/>
            <a:ext cx="5057775" cy="468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6350" indent="-28702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854960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Business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understanding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–</a:t>
            </a:r>
            <a:r>
              <a:rPr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Project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background,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objective,</a:t>
            </a:r>
            <a:r>
              <a:rPr sz="1600" spc="3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plan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 indent="-287020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959485" algn="l"/>
                <a:tab pos="2563495" algn="l"/>
                <a:tab pos="2893060" algn="l"/>
                <a:tab pos="4097020" algn="l"/>
                <a:tab pos="4629150" algn="l"/>
              </a:tabLst>
            </a:pP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understanding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–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Determine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required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targeted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problem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  <a:tab pos="916305" algn="l"/>
                <a:tab pos="2214880" algn="l"/>
                <a:tab pos="2676525" algn="l"/>
                <a:tab pos="3498215" algn="l"/>
                <a:tab pos="3985895" algn="l"/>
                <a:tab pos="4591050" algn="l"/>
              </a:tabLst>
            </a:pP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preparation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–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Ensure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well-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organized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modeling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6985" indent="-287020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Modeling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–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Multiple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models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training,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validation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testing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7620" indent="-287020">
              <a:lnSpc>
                <a:spcPct val="150000"/>
              </a:lnSpc>
              <a:spcBef>
                <a:spcPts val="99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Evaluation</a:t>
            </a:r>
            <a:r>
              <a:rPr sz="1600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–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Performance</a:t>
            </a:r>
            <a:r>
              <a:rPr sz="1600" spc="4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evaluation</a:t>
            </a:r>
            <a:r>
              <a:rPr sz="1600" spc="48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various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metrics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Deployment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–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Make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our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work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publicly</a:t>
            </a:r>
            <a:r>
              <a:rPr sz="16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accessible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508" y="1472183"/>
            <a:ext cx="4605528" cy="44455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453" y="335025"/>
            <a:ext cx="921321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80" dirty="0">
                <a:solidFill>
                  <a:srgbClr val="FFFFFF"/>
                </a:solidFill>
              </a:rPr>
              <a:t>Hardware</a:t>
            </a:r>
            <a:r>
              <a:rPr sz="4300" spc="-180" dirty="0">
                <a:solidFill>
                  <a:srgbClr val="FFFFFF"/>
                </a:solidFill>
              </a:rPr>
              <a:t> </a:t>
            </a:r>
            <a:r>
              <a:rPr sz="4300" spc="-110" dirty="0">
                <a:solidFill>
                  <a:srgbClr val="FFFFFF"/>
                </a:solidFill>
              </a:rPr>
              <a:t>and</a:t>
            </a:r>
            <a:r>
              <a:rPr sz="4300" spc="-150" dirty="0">
                <a:solidFill>
                  <a:srgbClr val="FFFFFF"/>
                </a:solidFill>
              </a:rPr>
              <a:t> </a:t>
            </a:r>
            <a:r>
              <a:rPr sz="4300" spc="-30" dirty="0">
                <a:solidFill>
                  <a:srgbClr val="FFFFFF"/>
                </a:solidFill>
              </a:rPr>
              <a:t>Software</a:t>
            </a:r>
            <a:r>
              <a:rPr sz="4300" spc="-185" dirty="0">
                <a:solidFill>
                  <a:srgbClr val="FFFFFF"/>
                </a:solidFill>
              </a:rPr>
              <a:t> </a:t>
            </a:r>
            <a:r>
              <a:rPr sz="4300" spc="-95" dirty="0">
                <a:solidFill>
                  <a:srgbClr val="FFFFFF"/>
                </a:solidFill>
              </a:rPr>
              <a:t>Requirements</a:t>
            </a:r>
            <a:r>
              <a:rPr sz="4300" spc="-145" dirty="0">
                <a:solidFill>
                  <a:srgbClr val="FFFFFF"/>
                </a:solidFill>
              </a:rPr>
              <a:t> </a:t>
            </a:r>
            <a:r>
              <a:rPr sz="4300" spc="-484" dirty="0">
                <a:solidFill>
                  <a:srgbClr val="FFFFFF"/>
                </a:solidFill>
              </a:rPr>
              <a:t>:</a:t>
            </a:r>
            <a:endParaRPr sz="43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97083" y="1077722"/>
          <a:ext cx="10975340" cy="5267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8050"/>
                <a:gridCol w="2176779"/>
                <a:gridCol w="944879"/>
                <a:gridCol w="3408045"/>
                <a:gridCol w="2176779"/>
              </a:tblGrid>
              <a:tr h="356235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b="1" spc="-9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Hardware</a:t>
                      </a:r>
                      <a:r>
                        <a:rPr sz="1200" b="1" spc="-10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b="1" spc="-15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&amp;</a:t>
                      </a:r>
                      <a:r>
                        <a:rPr sz="1200" b="1" spc="-9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Software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Configuration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Duration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Purpose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Cost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b="1" spc="-10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r>
                        <a:rPr sz="1200" b="1" spc="-8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Storage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 panose="020F0502020204030204"/>
                          <a:cs typeface="Calibri" panose="020F0502020204030204"/>
                        </a:rPr>
                        <a:t>Google</a:t>
                      </a:r>
                      <a:r>
                        <a:rPr sz="11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100" spc="-10" dirty="0">
                          <a:latin typeface="Calibri" panose="020F0502020204030204"/>
                          <a:cs typeface="Calibri" panose="020F0502020204030204"/>
                        </a:rPr>
                        <a:t>drive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spc="-65" dirty="0">
                          <a:latin typeface="Tahoma" panose="020B0604030504040204"/>
                          <a:cs typeface="Tahoma" panose="020B0604030504040204"/>
                        </a:rPr>
                        <a:t>2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Months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For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storing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the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65" dirty="0">
                          <a:latin typeface="Tahoma" panose="020B0604030504040204"/>
                          <a:cs typeface="Tahoma" panose="020B0604030504040204"/>
                        </a:rPr>
                        <a:t>CSV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files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spc="-20" dirty="0">
                          <a:latin typeface="Calibri" panose="020F0502020204030204"/>
                          <a:cs typeface="Calibri" panose="020F0502020204030204"/>
                        </a:rPr>
                        <a:t>Free</a:t>
                      </a:r>
                      <a:endParaRPr sz="11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b="1" spc="-7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Local</a:t>
                      </a:r>
                      <a:r>
                        <a:rPr sz="1200" b="1" spc="-9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Machine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spc="-70" dirty="0">
                          <a:latin typeface="Tahoma" panose="020B0604030504040204"/>
                          <a:cs typeface="Tahoma" panose="020B0604030504040204"/>
                        </a:rPr>
                        <a:t>64-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bit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version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spc="-65" dirty="0">
                          <a:latin typeface="Tahoma" panose="020B0604030504040204"/>
                          <a:cs typeface="Tahoma" panose="020B0604030504040204"/>
                        </a:rPr>
                        <a:t>2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Months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For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Computations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$900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</a:tr>
              <a:tr h="62611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b="1" spc="-2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CPU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spc="-45" dirty="0">
                          <a:latin typeface="Tahoma" panose="020B0604030504040204"/>
                          <a:cs typeface="Tahoma" panose="020B0604030504040204"/>
                        </a:rPr>
                        <a:t>Intel</a:t>
                      </a:r>
                      <a:r>
                        <a:rPr sz="1200" spc="-1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Core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i7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or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80" dirty="0">
                          <a:latin typeface="Tahoma" panose="020B0604030504040204"/>
                          <a:cs typeface="Tahoma" panose="020B0604030504040204"/>
                        </a:rPr>
                        <a:t>AMD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45" dirty="0">
                          <a:latin typeface="Tahoma" panose="020B0604030504040204"/>
                          <a:cs typeface="Tahoma" panose="020B0604030504040204"/>
                        </a:rPr>
                        <a:t>Ryzen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50" dirty="0">
                          <a:latin typeface="Tahoma" panose="020B0604030504040204"/>
                          <a:cs typeface="Tahoma" panose="020B0604030504040204"/>
                        </a:rPr>
                        <a:t>7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spc="-65" dirty="0">
                          <a:latin typeface="Tahoma" panose="020B0604030504040204"/>
                          <a:cs typeface="Tahoma" panose="020B0604030504040204"/>
                        </a:rPr>
                        <a:t>2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Months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For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executing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instructions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and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processing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$300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-2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GPU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Nvidia</a:t>
                      </a:r>
                      <a:r>
                        <a:rPr sz="1200" spc="-14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40" dirty="0">
                          <a:latin typeface="Tahoma" panose="020B0604030504040204"/>
                          <a:cs typeface="Tahoma" panose="020B0604030504040204"/>
                        </a:rPr>
                        <a:t>GeForce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80" dirty="0">
                          <a:latin typeface="Tahoma" panose="020B0604030504040204"/>
                          <a:cs typeface="Tahoma" panose="020B0604030504040204"/>
                        </a:rPr>
                        <a:t>RTX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65" dirty="0">
                          <a:latin typeface="Tahoma" panose="020B0604030504040204"/>
                          <a:cs typeface="Tahoma" panose="020B0604030504040204"/>
                        </a:rPr>
                        <a:t>3060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or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AMD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Radeon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85" dirty="0">
                          <a:latin typeface="Tahoma" panose="020B0604030504040204"/>
                          <a:cs typeface="Tahoma" panose="020B0604030504040204"/>
                        </a:rPr>
                        <a:t>RX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6600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65" dirty="0">
                          <a:latin typeface="Tahoma" panose="020B0604030504040204"/>
                          <a:cs typeface="Tahoma" panose="020B0604030504040204"/>
                        </a:rPr>
                        <a:t>2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months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machine</a:t>
                      </a:r>
                      <a:r>
                        <a:rPr sz="1200" spc="-9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learning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computations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$150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</a:tr>
              <a:tr h="583565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Python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b="1" spc="-7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Version</a:t>
                      </a:r>
                      <a:r>
                        <a:rPr sz="1100" b="1" spc="-8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3.12.0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b="1" spc="-12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2</a:t>
                      </a:r>
                      <a:r>
                        <a:rPr sz="1100" b="1" spc="-10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Months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b="1" spc="-8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Programming </a:t>
                      </a:r>
                      <a:r>
                        <a:rPr sz="1100" b="1" spc="-9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language</a:t>
                      </a:r>
                      <a:r>
                        <a:rPr sz="1100" b="1" spc="-4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b="1" spc="-6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for</a:t>
                      </a:r>
                      <a:r>
                        <a:rPr sz="1100" b="1" spc="-4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b="1" spc="-8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machine</a:t>
                      </a:r>
                      <a:r>
                        <a:rPr sz="1100" b="1" spc="-7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learning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b="1" spc="-2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Free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NumPy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30" dirty="0">
                          <a:latin typeface="Tahoma" panose="020B0604030504040204"/>
                          <a:cs typeface="Tahoma" panose="020B0604030504040204"/>
                        </a:rPr>
                        <a:t>Version</a:t>
                      </a:r>
                      <a:r>
                        <a:rPr sz="1100" spc="-8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1.23.3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60" dirty="0">
                          <a:latin typeface="Tahoma" panose="020B0604030504040204"/>
                          <a:cs typeface="Tahoma" panose="020B0604030504040204"/>
                        </a:rPr>
                        <a:t>2</a:t>
                      </a:r>
                      <a:r>
                        <a:rPr sz="11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Months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Model</a:t>
                      </a:r>
                      <a:r>
                        <a:rPr sz="11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Deployment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20" dirty="0">
                          <a:latin typeface="Tahoma" panose="020B0604030504040204"/>
                          <a:cs typeface="Tahoma" panose="020B0604030504040204"/>
                        </a:rPr>
                        <a:t>Free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Pandas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30" dirty="0">
                          <a:latin typeface="Tahoma" panose="020B0604030504040204"/>
                          <a:cs typeface="Tahoma" panose="020B0604030504040204"/>
                        </a:rPr>
                        <a:t>Version</a:t>
                      </a:r>
                      <a:r>
                        <a:rPr sz="1100" spc="-9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1.5.2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60" dirty="0">
                          <a:latin typeface="Tahoma" panose="020B0604030504040204"/>
                          <a:cs typeface="Tahoma" panose="020B0604030504040204"/>
                        </a:rPr>
                        <a:t>2</a:t>
                      </a:r>
                      <a:r>
                        <a:rPr sz="11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Months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35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r>
                        <a:rPr sz="11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25" dirty="0">
                          <a:latin typeface="Tahoma" panose="020B0604030504040204"/>
                          <a:cs typeface="Tahoma" panose="020B0604030504040204"/>
                        </a:rPr>
                        <a:t>analysis</a:t>
                      </a:r>
                      <a:r>
                        <a:rPr sz="11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25" dirty="0">
                          <a:latin typeface="Tahoma" panose="020B0604030504040204"/>
                          <a:cs typeface="Tahoma" panose="020B0604030504040204"/>
                        </a:rPr>
                        <a:t>and</a:t>
                      </a:r>
                      <a:r>
                        <a:rPr sz="1100" spc="-8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manipulation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20" dirty="0">
                          <a:latin typeface="Tahoma" panose="020B0604030504040204"/>
                          <a:cs typeface="Tahoma" panose="020B0604030504040204"/>
                        </a:rPr>
                        <a:t>Free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b="1" spc="-7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Scikit-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learn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30" dirty="0">
                          <a:latin typeface="Tahoma" panose="020B0604030504040204"/>
                          <a:cs typeface="Tahoma" panose="020B0604030504040204"/>
                        </a:rPr>
                        <a:t>Version</a:t>
                      </a:r>
                      <a:r>
                        <a:rPr sz="1100" spc="-9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1.1.3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60" dirty="0">
                          <a:latin typeface="Tahoma" panose="020B0604030504040204"/>
                          <a:cs typeface="Tahoma" panose="020B0604030504040204"/>
                        </a:rPr>
                        <a:t>2</a:t>
                      </a:r>
                      <a:r>
                        <a:rPr sz="11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Months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25" dirty="0">
                          <a:latin typeface="Tahoma" panose="020B0604030504040204"/>
                          <a:cs typeface="Tahoma" panose="020B0604030504040204"/>
                        </a:rPr>
                        <a:t>Machine</a:t>
                      </a:r>
                      <a:r>
                        <a:rPr sz="1100" spc="-7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25" dirty="0">
                          <a:latin typeface="Tahoma" panose="020B0604030504040204"/>
                          <a:cs typeface="Tahoma" panose="020B0604030504040204"/>
                        </a:rPr>
                        <a:t>learning</a:t>
                      </a:r>
                      <a:r>
                        <a:rPr sz="1100" spc="-8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algorithms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20" dirty="0">
                          <a:latin typeface="Tahoma" panose="020B0604030504040204"/>
                          <a:cs typeface="Tahoma" panose="020B0604030504040204"/>
                        </a:rPr>
                        <a:t>Free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b="1" spc="-9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MySQL(Community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Edition)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30" dirty="0">
                          <a:latin typeface="Tahoma" panose="020B0604030504040204"/>
                          <a:cs typeface="Tahoma" panose="020B0604030504040204"/>
                        </a:rPr>
                        <a:t>Version</a:t>
                      </a:r>
                      <a:r>
                        <a:rPr sz="1100" spc="-8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8.0.33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60" dirty="0">
                          <a:latin typeface="Tahoma" panose="020B0604030504040204"/>
                          <a:cs typeface="Tahoma" panose="020B0604030504040204"/>
                        </a:rPr>
                        <a:t>2</a:t>
                      </a:r>
                      <a:r>
                        <a:rPr sz="11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Months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Production</a:t>
                      </a:r>
                      <a:r>
                        <a:rPr sz="1100" spc="-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database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20" dirty="0">
                          <a:latin typeface="Tahoma" panose="020B0604030504040204"/>
                          <a:cs typeface="Tahoma" panose="020B0604030504040204"/>
                        </a:rPr>
                        <a:t>Free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b="1" spc="-8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Tableau</a:t>
                      </a:r>
                      <a:r>
                        <a:rPr sz="1100" b="1" spc="-6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Desktop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2023.3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60" dirty="0">
                          <a:latin typeface="Tahoma" panose="020B0604030504040204"/>
                          <a:cs typeface="Tahoma" panose="020B0604030504040204"/>
                        </a:rPr>
                        <a:t>2</a:t>
                      </a:r>
                      <a:r>
                        <a:rPr sz="11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Months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35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r>
                        <a:rPr sz="11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visualization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20" dirty="0">
                          <a:latin typeface="Tahoma" panose="020B0604030504040204"/>
                          <a:cs typeface="Tahoma" panose="020B0604030504040204"/>
                        </a:rPr>
                        <a:t>Student</a:t>
                      </a:r>
                      <a:r>
                        <a:rPr sz="1100" spc="-6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License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</a:tr>
              <a:tr h="645795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b="1" spc="-6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Python</a:t>
                      </a: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b="1" spc="-6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Jupyter</a:t>
                      </a:r>
                      <a:r>
                        <a:rPr sz="1100" b="1" spc="-7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Notebook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30" dirty="0">
                          <a:latin typeface="Tahoma" panose="020B0604030504040204"/>
                          <a:cs typeface="Tahoma" panose="020B0604030504040204"/>
                        </a:rPr>
                        <a:t>Version</a:t>
                      </a:r>
                      <a:r>
                        <a:rPr sz="1100" spc="-8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7.3.1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60" dirty="0">
                          <a:latin typeface="Tahoma" panose="020B0604030504040204"/>
                          <a:cs typeface="Tahoma" panose="020B0604030504040204"/>
                        </a:rPr>
                        <a:t>2</a:t>
                      </a:r>
                      <a:r>
                        <a:rPr sz="11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Months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35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r>
                        <a:rPr sz="1100" spc="-8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20" dirty="0">
                          <a:latin typeface="Tahoma" panose="020B0604030504040204"/>
                          <a:cs typeface="Tahoma" panose="020B0604030504040204"/>
                        </a:rPr>
                        <a:t>exploration,</a:t>
                      </a:r>
                      <a:r>
                        <a:rPr sz="1100" spc="-7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35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r>
                        <a:rPr sz="1100" spc="-8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35" dirty="0">
                          <a:latin typeface="Tahoma" panose="020B0604030504040204"/>
                          <a:cs typeface="Tahoma" panose="020B0604030504040204"/>
                        </a:rPr>
                        <a:t>Pre-</a:t>
                      </a:r>
                      <a:r>
                        <a:rPr sz="1100" spc="-25" dirty="0">
                          <a:latin typeface="Tahoma" panose="020B0604030504040204"/>
                          <a:cs typeface="Tahoma" panose="020B0604030504040204"/>
                        </a:rPr>
                        <a:t>processing</a:t>
                      </a:r>
                      <a:r>
                        <a:rPr sz="11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40" dirty="0">
                          <a:latin typeface="Tahoma" panose="020B0604030504040204"/>
                          <a:cs typeface="Tahoma" panose="020B0604030504040204"/>
                        </a:rPr>
                        <a:t>(Writing</a:t>
                      </a:r>
                      <a:r>
                        <a:rPr sz="1100" spc="-7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python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Tahoma" panose="020B0604030504040204"/>
                          <a:cs typeface="Tahoma" panose="020B0604030504040204"/>
                        </a:rPr>
                        <a:t>script)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20" dirty="0">
                          <a:latin typeface="Tahoma" panose="020B0604030504040204"/>
                          <a:cs typeface="Tahoma" panose="020B0604030504040204"/>
                        </a:rPr>
                        <a:t>Free</a:t>
                      </a:r>
                      <a:endParaRPr sz="11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241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64323" y="5069799"/>
            <a:ext cx="5027676" cy="17907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81000" y="381000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9525">
            <a:solidFill>
              <a:srgbClr val="C2421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76237" y="-4762"/>
            <a:ext cx="11439525" cy="6867525"/>
            <a:chOff x="376237" y="-4762"/>
            <a:chExt cx="11439525" cy="6867525"/>
          </a:xfrm>
        </p:grpSpPr>
        <p:sp>
          <p:nvSpPr>
            <p:cNvPr id="6" name="object 6"/>
            <p:cNvSpPr/>
            <p:nvPr/>
          </p:nvSpPr>
          <p:spPr>
            <a:xfrm>
              <a:off x="381000" y="0"/>
              <a:ext cx="11430000" cy="6858000"/>
            </a:xfrm>
            <a:custGeom>
              <a:avLst/>
              <a:gdLst/>
              <a:ahLst/>
              <a:cxnLst/>
              <a:rect l="l" t="t" r="r" b="b"/>
              <a:pathLst>
                <a:path w="11430000" h="6858000">
                  <a:moveTo>
                    <a:pt x="0" y="6490716"/>
                  </a:moveTo>
                  <a:lnTo>
                    <a:pt x="11430000" y="6490716"/>
                  </a:lnTo>
                </a:path>
                <a:path w="11430000" h="6858000">
                  <a:moveTo>
                    <a:pt x="0" y="0"/>
                  </a:moveTo>
                  <a:lnTo>
                    <a:pt x="0" y="6857999"/>
                  </a:lnTo>
                </a:path>
                <a:path w="11430000" h="6858000">
                  <a:moveTo>
                    <a:pt x="11430000" y="0"/>
                  </a:moveTo>
                  <a:lnTo>
                    <a:pt x="11430000" y="6857999"/>
                  </a:lnTo>
                </a:path>
              </a:pathLst>
            </a:custGeom>
            <a:ln w="9525">
              <a:solidFill>
                <a:srgbClr val="C2421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97863" y="2889504"/>
              <a:ext cx="8357870" cy="0"/>
            </a:xfrm>
            <a:custGeom>
              <a:avLst/>
              <a:gdLst/>
              <a:ahLst/>
              <a:cxnLst/>
              <a:rect l="l" t="t" r="r" b="b"/>
              <a:pathLst>
                <a:path w="8357870">
                  <a:moveTo>
                    <a:pt x="0" y="0"/>
                  </a:moveTo>
                  <a:lnTo>
                    <a:pt x="8357615" y="0"/>
                  </a:lnTo>
                </a:path>
              </a:pathLst>
            </a:custGeom>
            <a:ln w="57150">
              <a:solidFill>
                <a:srgbClr val="E8643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8002" y="609091"/>
            <a:ext cx="4477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Data</a:t>
            </a:r>
            <a:r>
              <a:rPr spc="-145" dirty="0"/>
              <a:t> Engineering</a:t>
            </a:r>
            <a:endParaRPr spc="-145" dirty="0"/>
          </a:p>
        </p:txBody>
      </p:sp>
      <p:sp>
        <p:nvSpPr>
          <p:cNvPr id="9" name="object 9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18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7270" y="3094778"/>
            <a:ext cx="9857105" cy="34315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42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400" b="1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Collection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97865" lvl="1" indent="-2286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697865" algn="l"/>
              </a:tabLst>
            </a:pPr>
            <a:r>
              <a:rPr sz="14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Utilize</a:t>
            </a:r>
            <a:r>
              <a:rPr sz="14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various</a:t>
            </a:r>
            <a:r>
              <a:rPr sz="14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sources</a:t>
            </a:r>
            <a:r>
              <a:rPr sz="14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like</a:t>
            </a:r>
            <a:r>
              <a:rPr sz="14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government</a:t>
            </a:r>
            <a:r>
              <a:rPr sz="14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databases,</a:t>
            </a:r>
            <a:r>
              <a:rPr sz="14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law</a:t>
            </a:r>
            <a:r>
              <a:rPr sz="14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enforcement</a:t>
            </a:r>
            <a:r>
              <a:rPr sz="14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agencies,</a:t>
            </a:r>
            <a:r>
              <a:rPr sz="14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4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openly</a:t>
            </a:r>
            <a:r>
              <a:rPr sz="14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available</a:t>
            </a:r>
            <a:r>
              <a:rPr sz="14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datasets.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97865" lvl="1" indent="-2286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697865" algn="l"/>
              </a:tabLst>
            </a:pP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Obtain</a:t>
            </a:r>
            <a:r>
              <a:rPr sz="14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4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dataset</a:t>
            </a:r>
            <a:r>
              <a:rPr sz="14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4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4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government</a:t>
            </a:r>
            <a:r>
              <a:rPr sz="14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website</a:t>
            </a:r>
            <a:r>
              <a:rPr sz="14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due</a:t>
            </a:r>
            <a:r>
              <a:rPr sz="14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its</a:t>
            </a:r>
            <a:r>
              <a:rPr sz="14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comprehensibility</a:t>
            </a:r>
            <a:r>
              <a:rPr sz="14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4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reliability.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150" indent="-171450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400" b="1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Pre-</a:t>
            </a: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processing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97865" lvl="1" indent="-2286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697865" algn="l"/>
              </a:tabLst>
            </a:pP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Clean</a:t>
            </a: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4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4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4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removing</a:t>
            </a:r>
            <a:r>
              <a:rPr sz="14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duplicates,</a:t>
            </a:r>
            <a:r>
              <a:rPr sz="14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handling</a:t>
            </a:r>
            <a:r>
              <a:rPr sz="14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missing</a:t>
            </a:r>
            <a:r>
              <a:rPr sz="14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values.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150" indent="-171450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400" b="1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Transformation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97865" lvl="1" indent="-2286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697865" algn="l"/>
              </a:tabLst>
            </a:pP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Encode</a:t>
            </a:r>
            <a:r>
              <a:rPr sz="14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categorical</a:t>
            </a:r>
            <a:r>
              <a:rPr sz="14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variables</a:t>
            </a:r>
            <a:r>
              <a:rPr sz="14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4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scale</a:t>
            </a:r>
            <a:r>
              <a:rPr sz="14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numerical</a:t>
            </a:r>
            <a:r>
              <a:rPr sz="14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features</a:t>
            </a:r>
            <a:r>
              <a:rPr sz="14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4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consistency</a:t>
            </a:r>
            <a:r>
              <a:rPr sz="14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4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accuracy.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97865" lvl="1" indent="-2286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697865" algn="l"/>
              </a:tabLst>
            </a:pP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Use</a:t>
            </a:r>
            <a:r>
              <a:rPr sz="14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Lasso</a:t>
            </a:r>
            <a:r>
              <a:rPr sz="14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Regression</a:t>
            </a:r>
            <a:r>
              <a:rPr sz="14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(L1</a:t>
            </a:r>
            <a:r>
              <a:rPr sz="14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Regularization)</a:t>
            </a:r>
            <a:r>
              <a:rPr sz="14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4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domain</a:t>
            </a:r>
            <a:r>
              <a:rPr sz="14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knowledge</a:t>
            </a:r>
            <a:r>
              <a:rPr sz="14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4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</a:t>
            </a:r>
            <a:r>
              <a:rPr sz="14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extraction.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150" indent="-171450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400" b="1" spc="-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Preparation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97865" lvl="1" indent="-2286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697865" algn="l"/>
              </a:tabLst>
            </a:pPr>
            <a:r>
              <a:rPr sz="14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Split</a:t>
            </a:r>
            <a:r>
              <a:rPr sz="14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dataset</a:t>
            </a:r>
            <a:r>
              <a:rPr sz="14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into</a:t>
            </a:r>
            <a:r>
              <a:rPr sz="14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training</a:t>
            </a:r>
            <a:r>
              <a:rPr sz="14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(70%),</a:t>
            </a:r>
            <a:r>
              <a:rPr sz="14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validation</a:t>
            </a:r>
            <a:r>
              <a:rPr sz="14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(20%),</a:t>
            </a:r>
            <a:r>
              <a:rPr sz="14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test</a:t>
            </a:r>
            <a:r>
              <a:rPr sz="14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(10%)</a:t>
            </a:r>
            <a:r>
              <a:rPr sz="14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sets.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150" indent="-171450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400" b="1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Statistics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97865" lvl="1" indent="-2286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697865" algn="l"/>
              </a:tabLst>
            </a:pPr>
            <a:r>
              <a:rPr sz="14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Summarize</a:t>
            </a:r>
            <a:r>
              <a:rPr sz="14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4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display</a:t>
            </a:r>
            <a:r>
              <a:rPr sz="14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4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results</a:t>
            </a:r>
            <a:r>
              <a:rPr sz="14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4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4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previous</a:t>
            </a:r>
            <a:r>
              <a:rPr sz="14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stage</a:t>
            </a:r>
            <a:r>
              <a:rPr sz="14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4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visualization</a:t>
            </a:r>
            <a:r>
              <a:rPr sz="14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formats.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4293" y="1544574"/>
            <a:ext cx="9092565" cy="1532890"/>
            <a:chOff x="824293" y="1544574"/>
            <a:chExt cx="9092565" cy="1532890"/>
          </a:xfrm>
        </p:grpSpPr>
        <p:sp>
          <p:nvSpPr>
            <p:cNvPr id="12" name="object 12"/>
            <p:cNvSpPr/>
            <p:nvPr/>
          </p:nvSpPr>
          <p:spPr>
            <a:xfrm>
              <a:off x="829055" y="27066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182880" y="0"/>
                  </a:moveTo>
                  <a:lnTo>
                    <a:pt x="134262" y="6535"/>
                  </a:lnTo>
                  <a:lnTo>
                    <a:pt x="90576" y="24976"/>
                  </a:lnTo>
                  <a:lnTo>
                    <a:pt x="53563" y="53578"/>
                  </a:lnTo>
                  <a:lnTo>
                    <a:pt x="24968" y="90593"/>
                  </a:lnTo>
                  <a:lnTo>
                    <a:pt x="6532" y="134276"/>
                  </a:lnTo>
                  <a:lnTo>
                    <a:pt x="0" y="182879"/>
                  </a:lnTo>
                  <a:lnTo>
                    <a:pt x="6532" y="231483"/>
                  </a:lnTo>
                  <a:lnTo>
                    <a:pt x="24968" y="275166"/>
                  </a:lnTo>
                  <a:lnTo>
                    <a:pt x="53563" y="312181"/>
                  </a:lnTo>
                  <a:lnTo>
                    <a:pt x="90576" y="340783"/>
                  </a:lnTo>
                  <a:lnTo>
                    <a:pt x="134262" y="359224"/>
                  </a:lnTo>
                  <a:lnTo>
                    <a:pt x="182880" y="365760"/>
                  </a:lnTo>
                  <a:lnTo>
                    <a:pt x="231497" y="359224"/>
                  </a:lnTo>
                  <a:lnTo>
                    <a:pt x="275183" y="340783"/>
                  </a:lnTo>
                  <a:lnTo>
                    <a:pt x="312196" y="312181"/>
                  </a:lnTo>
                  <a:lnTo>
                    <a:pt x="340791" y="275166"/>
                  </a:lnTo>
                  <a:lnTo>
                    <a:pt x="359227" y="231483"/>
                  </a:lnTo>
                  <a:lnTo>
                    <a:pt x="365759" y="182879"/>
                  </a:lnTo>
                  <a:lnTo>
                    <a:pt x="359227" y="134276"/>
                  </a:lnTo>
                  <a:lnTo>
                    <a:pt x="340791" y="90593"/>
                  </a:lnTo>
                  <a:lnTo>
                    <a:pt x="312196" y="53578"/>
                  </a:lnTo>
                  <a:lnTo>
                    <a:pt x="275183" y="24976"/>
                  </a:lnTo>
                  <a:lnTo>
                    <a:pt x="231497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E864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9055" y="27066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0" y="182879"/>
                  </a:moveTo>
                  <a:lnTo>
                    <a:pt x="6532" y="134276"/>
                  </a:lnTo>
                  <a:lnTo>
                    <a:pt x="24968" y="90593"/>
                  </a:lnTo>
                  <a:lnTo>
                    <a:pt x="53563" y="53578"/>
                  </a:lnTo>
                  <a:lnTo>
                    <a:pt x="90576" y="24976"/>
                  </a:lnTo>
                  <a:lnTo>
                    <a:pt x="134262" y="6535"/>
                  </a:lnTo>
                  <a:lnTo>
                    <a:pt x="182880" y="0"/>
                  </a:lnTo>
                  <a:lnTo>
                    <a:pt x="231497" y="6535"/>
                  </a:lnTo>
                  <a:lnTo>
                    <a:pt x="275183" y="24976"/>
                  </a:lnTo>
                  <a:lnTo>
                    <a:pt x="312196" y="53578"/>
                  </a:lnTo>
                  <a:lnTo>
                    <a:pt x="340791" y="90593"/>
                  </a:lnTo>
                  <a:lnTo>
                    <a:pt x="359227" y="134276"/>
                  </a:lnTo>
                  <a:lnTo>
                    <a:pt x="365759" y="182879"/>
                  </a:lnTo>
                  <a:lnTo>
                    <a:pt x="359227" y="231483"/>
                  </a:lnTo>
                  <a:lnTo>
                    <a:pt x="340791" y="275166"/>
                  </a:lnTo>
                  <a:lnTo>
                    <a:pt x="312196" y="312181"/>
                  </a:lnTo>
                  <a:lnTo>
                    <a:pt x="275183" y="340783"/>
                  </a:lnTo>
                  <a:lnTo>
                    <a:pt x="231497" y="359224"/>
                  </a:lnTo>
                  <a:lnTo>
                    <a:pt x="182880" y="365760"/>
                  </a:lnTo>
                  <a:lnTo>
                    <a:pt x="134262" y="359224"/>
                  </a:lnTo>
                  <a:lnTo>
                    <a:pt x="90576" y="340783"/>
                  </a:lnTo>
                  <a:lnTo>
                    <a:pt x="53563" y="312181"/>
                  </a:lnTo>
                  <a:lnTo>
                    <a:pt x="24968" y="275166"/>
                  </a:lnTo>
                  <a:lnTo>
                    <a:pt x="6532" y="231483"/>
                  </a:lnTo>
                  <a:lnTo>
                    <a:pt x="0" y="182879"/>
                  </a:lnTo>
                  <a:close/>
                </a:path>
              </a:pathLst>
            </a:custGeom>
            <a:ln w="9525">
              <a:solidFill>
                <a:srgbClr val="E864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08376" y="27066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E864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08376" y="27066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9525">
              <a:solidFill>
                <a:srgbClr val="E864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93791" y="27066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E864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93791" y="27066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9525">
              <a:solidFill>
                <a:srgbClr val="E864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370063" y="27066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182879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79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59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E864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70063" y="27066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79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59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79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9525">
              <a:solidFill>
                <a:srgbClr val="E864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546336" y="27066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E864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546336" y="27066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60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9525">
              <a:solidFill>
                <a:srgbClr val="E8643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307" y="1544574"/>
              <a:ext cx="8863584" cy="1325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285" y="446658"/>
            <a:ext cx="88595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Data</a:t>
            </a:r>
            <a:r>
              <a:rPr sz="3200" spc="120" dirty="0"/>
              <a:t> </a:t>
            </a:r>
            <a:r>
              <a:rPr sz="2800" dirty="0"/>
              <a:t>Collection-</a:t>
            </a:r>
            <a:r>
              <a:rPr sz="2800" b="1" spc="80" dirty="0">
                <a:latin typeface="Calibri" panose="020F0502020204030204"/>
                <a:cs typeface="Calibri" panose="020F0502020204030204"/>
              </a:rPr>
              <a:t>Sample</a:t>
            </a:r>
            <a:r>
              <a:rPr sz="2800" b="1" spc="229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10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b="1" spc="1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150" dirty="0">
                <a:latin typeface="Calibri" panose="020F0502020204030204"/>
                <a:cs typeface="Calibri" panose="020F0502020204030204"/>
              </a:rPr>
              <a:t>Collected</a:t>
            </a:r>
            <a:r>
              <a:rPr sz="2800" b="1" spc="2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16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b="1" spc="1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55" dirty="0">
                <a:latin typeface="Calibri" panose="020F0502020204030204"/>
                <a:cs typeface="Calibri" panose="020F0502020204030204"/>
              </a:rPr>
              <a:t>data.gov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19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1908048"/>
            <a:ext cx="11088624" cy="30419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968" rIns="0" bIns="0" rtlCol="0">
            <a:spAutoFit/>
          </a:bodyPr>
          <a:lstStyle/>
          <a:p>
            <a:pPr marL="2230755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Dataset</a:t>
            </a:r>
            <a:r>
              <a:rPr sz="3200" spc="-140" dirty="0"/>
              <a:t> </a:t>
            </a:r>
            <a:r>
              <a:rPr sz="3200" spc="-20" dirty="0"/>
              <a:t>description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20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7280" y="1303019"/>
            <a:ext cx="10140696" cy="50612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285" y="446658"/>
            <a:ext cx="88595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Data</a:t>
            </a:r>
            <a:r>
              <a:rPr sz="3200" spc="120" dirty="0"/>
              <a:t> </a:t>
            </a:r>
            <a:r>
              <a:rPr sz="2800" dirty="0"/>
              <a:t>Collection-</a:t>
            </a:r>
            <a:r>
              <a:rPr sz="2800" b="1" spc="80" dirty="0">
                <a:latin typeface="Calibri" panose="020F0502020204030204"/>
                <a:cs typeface="Calibri" panose="020F0502020204030204"/>
              </a:rPr>
              <a:t>Sample</a:t>
            </a:r>
            <a:r>
              <a:rPr sz="2800" b="1" spc="229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10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b="1" spc="1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150" dirty="0">
                <a:latin typeface="Calibri" panose="020F0502020204030204"/>
                <a:cs typeface="Calibri" panose="020F0502020204030204"/>
              </a:rPr>
              <a:t>Collected</a:t>
            </a:r>
            <a:r>
              <a:rPr sz="2800" b="1" spc="2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16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b="1" spc="1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55" dirty="0">
                <a:latin typeface="Calibri" panose="020F0502020204030204"/>
                <a:cs typeface="Calibri" panose="020F0502020204030204"/>
              </a:rPr>
              <a:t>data.gov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21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216" y="1908048"/>
            <a:ext cx="11088624" cy="30419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69335"/>
            <a:ext cx="6711950" cy="3789045"/>
            <a:chOff x="0" y="3069335"/>
            <a:chExt cx="6711950" cy="378904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559299"/>
              <a:ext cx="6620256" cy="2298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540" y="3069335"/>
              <a:ext cx="6201156" cy="16565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" y="4917947"/>
              <a:ext cx="6201156" cy="178003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0573" y="343027"/>
            <a:ext cx="5211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Data</a:t>
            </a:r>
            <a:r>
              <a:rPr spc="-105" dirty="0"/>
              <a:t> </a:t>
            </a:r>
            <a:r>
              <a:rPr spc="-155" dirty="0"/>
              <a:t>Pre-</a:t>
            </a:r>
            <a:r>
              <a:rPr spc="-90" dirty="0"/>
              <a:t>processing</a:t>
            </a:r>
            <a:endParaRPr spc="-90" dirty="0"/>
          </a:p>
        </p:txBody>
      </p:sp>
      <p:sp>
        <p:nvSpPr>
          <p:cNvPr id="7" name="object 7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22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540" y="1336547"/>
            <a:ext cx="6201156" cy="15422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34200" y="1830323"/>
            <a:ext cx="4632959" cy="3977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Exploratory</a:t>
            </a:r>
            <a:r>
              <a:rPr spc="-225" dirty="0"/>
              <a:t> </a:t>
            </a:r>
            <a:r>
              <a:rPr spc="-114" dirty="0"/>
              <a:t>Data</a:t>
            </a:r>
            <a:r>
              <a:rPr spc="-180" dirty="0"/>
              <a:t> </a:t>
            </a:r>
            <a:r>
              <a:rPr spc="-65" dirty="0"/>
              <a:t>Analysis</a:t>
            </a:r>
            <a:endParaRPr spc="-65" dirty="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23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4923" y="1232916"/>
            <a:ext cx="5632704" cy="37962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8583" y="1232916"/>
            <a:ext cx="4509516" cy="37962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Outlier</a:t>
            </a:r>
            <a:r>
              <a:rPr spc="-245" dirty="0"/>
              <a:t> </a:t>
            </a:r>
            <a:r>
              <a:rPr spc="-40" dirty="0"/>
              <a:t>detection</a:t>
            </a:r>
            <a:r>
              <a:rPr spc="-210" dirty="0"/>
              <a:t> </a:t>
            </a:r>
            <a:r>
              <a:rPr spc="-95" dirty="0"/>
              <a:t>analysis</a:t>
            </a:r>
            <a:endParaRPr spc="-95" dirty="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24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7908" y="2090927"/>
            <a:ext cx="5009388" cy="38831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95425" y="1595373"/>
            <a:ext cx="3103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Outlier</a:t>
            </a:r>
            <a:r>
              <a:rPr sz="1800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analysis</a:t>
            </a:r>
            <a:r>
              <a:rPr sz="1800" spc="-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800" spc="-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encoding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4852" y="2090927"/>
            <a:ext cx="5349240" cy="388315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088251" y="1595373"/>
            <a:ext cx="2931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Outlier</a:t>
            </a:r>
            <a:r>
              <a:rPr sz="1800" spc="-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analysis</a:t>
            </a:r>
            <a:r>
              <a:rPr sz="1800" spc="-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800" spc="-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encoding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4750053"/>
            <a:ext cx="4139311" cy="21079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056" y="469214"/>
            <a:ext cx="52031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Correlation</a:t>
            </a:r>
            <a:r>
              <a:rPr spc="-220" dirty="0"/>
              <a:t> </a:t>
            </a:r>
            <a:r>
              <a:rPr spc="-105" dirty="0"/>
              <a:t>analysis</a:t>
            </a:r>
            <a:endParaRPr spc="-105" dirty="0"/>
          </a:p>
        </p:txBody>
      </p:sp>
      <p:sp>
        <p:nvSpPr>
          <p:cNvPr id="4" name="object 4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25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845" y="2290089"/>
            <a:ext cx="4637405" cy="234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Correlation</a:t>
            </a:r>
            <a:r>
              <a:rPr sz="1600" spc="2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analysis</a:t>
            </a:r>
            <a:r>
              <a:rPr sz="1600" spc="2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provides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basis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understanding</a:t>
            </a:r>
            <a:r>
              <a:rPr sz="1600" spc="3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 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potential</a:t>
            </a:r>
            <a:r>
              <a:rPr sz="1600" spc="3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relationships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between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target</a:t>
            </a:r>
            <a:r>
              <a:rPr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variable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'Primary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Type'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other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variables.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 indent="-287020" algn="just">
              <a:lnSpc>
                <a:spcPct val="15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Guides</a:t>
            </a:r>
            <a:r>
              <a:rPr sz="1600" spc="2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development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2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features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models</a:t>
            </a:r>
            <a:r>
              <a:rPr sz="1600" spc="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predicting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types.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2223" y="1295400"/>
            <a:ext cx="605028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95852" y="12699"/>
            <a:ext cx="5193411" cy="6845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1116" y="610565"/>
            <a:ext cx="265176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215" dirty="0"/>
              <a:t>Agenda</a:t>
            </a:r>
            <a:endParaRPr sz="6600"/>
          </a:p>
        </p:txBody>
      </p:sp>
      <p:sp>
        <p:nvSpPr>
          <p:cNvPr id="4" name="object 4"/>
          <p:cNvSpPr txBox="1"/>
          <p:nvPr/>
        </p:nvSpPr>
        <p:spPr>
          <a:xfrm>
            <a:off x="801116" y="1928241"/>
            <a:ext cx="4163060" cy="336677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9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1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Abstract</a:t>
            </a:r>
            <a:endParaRPr sz="2400">
              <a:latin typeface="Georgia" panose="02040502050405020303"/>
              <a:cs typeface="Georgia" panose="02040502050405020303"/>
            </a:endParaRPr>
          </a:p>
          <a:p>
            <a:pPr marL="355600" indent="-342900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Chapter</a:t>
            </a:r>
            <a:r>
              <a:rPr sz="2400" spc="-6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1-</a:t>
            </a:r>
            <a:r>
              <a:rPr sz="2400" spc="-55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1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Introduction</a:t>
            </a:r>
            <a:endParaRPr sz="2400">
              <a:latin typeface="Georgia" panose="02040502050405020303"/>
              <a:cs typeface="Georgia" panose="02040502050405020303"/>
            </a:endParaRPr>
          </a:p>
          <a:p>
            <a:pPr marL="355600" marR="291465" indent="-3435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Chapter</a:t>
            </a:r>
            <a:r>
              <a:rPr sz="2400" spc="-2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2-</a:t>
            </a:r>
            <a:r>
              <a:rPr sz="2400" spc="-2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1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Data</a:t>
            </a:r>
            <a:r>
              <a:rPr sz="240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IN" altLang="" sz="240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Management </a:t>
            </a:r>
            <a:r>
              <a:rPr sz="24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Plan</a:t>
            </a:r>
            <a:endParaRPr sz="2400">
              <a:latin typeface="Georgia" panose="02040502050405020303"/>
              <a:cs typeface="Georgia" panose="02040502050405020303"/>
            </a:endParaRPr>
          </a:p>
          <a:p>
            <a:pPr marL="355600" indent="-342900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Chapter</a:t>
            </a:r>
            <a:r>
              <a:rPr sz="2400" spc="-8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1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3-</a:t>
            </a:r>
            <a:r>
              <a:rPr sz="2400" spc="-75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1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Data</a:t>
            </a:r>
            <a:r>
              <a:rPr sz="2400" spc="-7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3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Engineering</a:t>
            </a:r>
            <a:endParaRPr sz="2400">
              <a:latin typeface="Georgia" panose="02040502050405020303"/>
              <a:cs typeface="Georgia" panose="02040502050405020303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Chapter</a:t>
            </a:r>
            <a:r>
              <a:rPr sz="2400" spc="15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4-</a:t>
            </a:r>
            <a:r>
              <a:rPr sz="2400" spc="15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1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Modelling</a:t>
            </a:r>
            <a:endParaRPr sz="2400">
              <a:latin typeface="Georgia" panose="02040502050405020303"/>
              <a:cs typeface="Georgia" panose="02040502050405020303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10" dirty="0">
                <a:solidFill>
                  <a:srgbClr val="F6F1ED"/>
                </a:solidFill>
                <a:latin typeface="Georgia" panose="02040502050405020303"/>
                <a:cs typeface="Georgia" panose="02040502050405020303"/>
              </a:rPr>
              <a:t>Summary</a:t>
            </a:r>
            <a:endParaRPr sz="24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57280" y="572770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2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1039367"/>
            <a:ext cx="4811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58439"/>
            <a:ext cx="12065635" cy="4099560"/>
            <a:chOff x="0" y="2758439"/>
            <a:chExt cx="12065635" cy="40995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559300"/>
              <a:ext cx="6620256" cy="2298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876" y="2758439"/>
              <a:ext cx="6188964" cy="36088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8711" y="2758439"/>
              <a:ext cx="5606795" cy="273862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77209" y="360121"/>
            <a:ext cx="54127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Data</a:t>
            </a:r>
            <a:r>
              <a:rPr spc="-150" dirty="0"/>
              <a:t> </a:t>
            </a:r>
            <a:r>
              <a:rPr spc="-130" dirty="0"/>
              <a:t>Transformation</a:t>
            </a:r>
            <a:endParaRPr spc="-130" dirty="0"/>
          </a:p>
        </p:txBody>
      </p:sp>
      <p:sp>
        <p:nvSpPr>
          <p:cNvPr id="7" name="object 7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26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876" y="1187196"/>
            <a:ext cx="6188964" cy="136550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8711" y="1191767"/>
            <a:ext cx="5606795" cy="136093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537452" y="5520639"/>
            <a:ext cx="467106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Label</a:t>
            </a:r>
            <a:r>
              <a:rPr sz="1400" spc="-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encoding</a:t>
            </a:r>
            <a:r>
              <a:rPr sz="1400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400" spc="-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used</a:t>
            </a:r>
            <a:r>
              <a:rPr sz="1400" spc="-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400" spc="-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transform</a:t>
            </a:r>
            <a:r>
              <a:rPr sz="1400" spc="-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categorical</a:t>
            </a:r>
            <a:r>
              <a:rPr sz="1400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values</a:t>
            </a:r>
            <a:r>
              <a:rPr sz="1400" spc="-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into numerical</a:t>
            </a:r>
            <a:r>
              <a:rPr sz="1400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values.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Lasso</a:t>
            </a:r>
            <a:r>
              <a:rPr sz="1400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Regression</a:t>
            </a:r>
            <a:r>
              <a:rPr sz="1400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400" spc="-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used</a:t>
            </a:r>
            <a:r>
              <a:rPr sz="1400" spc="-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400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</a:t>
            </a:r>
            <a:r>
              <a:rPr sz="1400" spc="-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selection.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‘Primary</a:t>
            </a:r>
            <a:r>
              <a:rPr sz="14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Type’</a:t>
            </a:r>
            <a:r>
              <a:rPr sz="1400" spc="-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400" spc="-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renamed</a:t>
            </a:r>
            <a:r>
              <a:rPr sz="1400" spc="-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400" spc="-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‘Crime_Type’.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5006" y="394538"/>
            <a:ext cx="44145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Data</a:t>
            </a:r>
            <a:r>
              <a:rPr spc="-150" dirty="0"/>
              <a:t> </a:t>
            </a:r>
            <a:r>
              <a:rPr spc="-125" dirty="0"/>
              <a:t>Preparation</a:t>
            </a:r>
            <a:endParaRPr spc="-125" dirty="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27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927" y="3412007"/>
            <a:ext cx="4865370" cy="2475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160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r>
              <a:rPr sz="16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600" spc="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capture</a:t>
            </a:r>
            <a:r>
              <a:rPr sz="1600" spc="1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underlying patterns.</a:t>
            </a:r>
            <a:endParaRPr sz="1600">
              <a:latin typeface="Arial MT"/>
              <a:cs typeface="Arial MT"/>
            </a:endParaRPr>
          </a:p>
          <a:p>
            <a:pPr marL="299085" marR="153035" indent="-287020">
              <a:lnSpc>
                <a:spcPct val="150000"/>
              </a:lnSpc>
              <a:spcBef>
                <a:spcPts val="990"/>
              </a:spcBef>
              <a:buChar char="•"/>
              <a:tabLst>
                <a:tab pos="299085" algn="l"/>
              </a:tabLst>
            </a:pP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 MT"/>
                <a:cs typeface="Arial MT"/>
              </a:rPr>
              <a:t>validation</a:t>
            </a:r>
            <a:r>
              <a:rPr sz="1600" spc="2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r>
              <a:rPr sz="16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2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hyperparameter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tuning</a:t>
            </a:r>
            <a:r>
              <a:rPr sz="16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purpose.</a:t>
            </a:r>
            <a:endParaRPr sz="1600">
              <a:latin typeface="Arial MT"/>
              <a:cs typeface="Arial MT"/>
            </a:endParaRPr>
          </a:p>
          <a:p>
            <a:pPr marL="299085" marR="215900" indent="-287020">
              <a:lnSpc>
                <a:spcPct val="150000"/>
              </a:lnSpc>
              <a:spcBef>
                <a:spcPts val="1010"/>
              </a:spcBef>
              <a:buChar char="•"/>
              <a:tabLst>
                <a:tab pos="299085" algn="l"/>
              </a:tabLst>
            </a:pP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1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r>
              <a:rPr sz="160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r>
              <a:rPr sz="160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employed</a:t>
            </a:r>
            <a:r>
              <a:rPr sz="160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evaluate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4923" y="1245108"/>
            <a:ext cx="7677911" cy="12451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6459" y="3195827"/>
            <a:ext cx="5690616" cy="315925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25588" y="2702814"/>
            <a:ext cx="2393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Sample</a:t>
            </a:r>
            <a:r>
              <a:rPr sz="18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b="1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 </a:t>
            </a:r>
            <a:r>
              <a:rPr sz="1800" b="1" spc="-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training</a:t>
            </a:r>
            <a:r>
              <a:rPr sz="1800" b="1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b="1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764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Data</a:t>
            </a:r>
            <a:r>
              <a:rPr spc="-145" dirty="0"/>
              <a:t> </a:t>
            </a:r>
            <a:r>
              <a:rPr spc="-125" dirty="0"/>
              <a:t>Preparation</a:t>
            </a:r>
            <a:endParaRPr spc="-125" dirty="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28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7408" y="2042160"/>
            <a:ext cx="5003292" cy="41788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042160"/>
            <a:ext cx="5498592" cy="41788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17777" y="1571371"/>
            <a:ext cx="3600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Sample</a:t>
            </a:r>
            <a:r>
              <a:rPr sz="1800" b="1" spc="-4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From</a:t>
            </a:r>
            <a:r>
              <a:rPr sz="1800" b="1" spc="-2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the</a:t>
            </a:r>
            <a:r>
              <a:rPr sz="1800" b="1" spc="-12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Validation</a:t>
            </a:r>
            <a:r>
              <a:rPr sz="1800" b="1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Dataset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09892" y="1571371"/>
            <a:ext cx="3305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Sample</a:t>
            </a:r>
            <a:r>
              <a:rPr sz="1800" b="1" spc="-2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From</a:t>
            </a:r>
            <a:r>
              <a:rPr sz="1800" b="1" spc="-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the</a:t>
            </a:r>
            <a:r>
              <a:rPr sz="1800" b="1" spc="-12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Testing</a:t>
            </a:r>
            <a:r>
              <a:rPr sz="1800" b="1" spc="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Dataset</a:t>
            </a:r>
            <a:endParaRPr sz="1800">
              <a:latin typeface="Corbel" panose="020B0503020204020204"/>
              <a:cs typeface="Corbel" panose="020B0503020204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9255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Data</a:t>
            </a:r>
            <a:r>
              <a:rPr spc="-145" dirty="0"/>
              <a:t> </a:t>
            </a:r>
            <a:r>
              <a:rPr spc="-25" dirty="0"/>
              <a:t>Statistics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29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8827" y="1347216"/>
            <a:ext cx="5230368" cy="47777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2764" y="1347216"/>
            <a:ext cx="5550408" cy="47777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9255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Data</a:t>
            </a:r>
            <a:r>
              <a:rPr spc="-145" dirty="0"/>
              <a:t> </a:t>
            </a:r>
            <a:r>
              <a:rPr spc="-25" dirty="0"/>
              <a:t>Statistics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30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30096" y="1181100"/>
            <a:ext cx="3913632" cy="26106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1408" y="1167383"/>
            <a:ext cx="4062984" cy="26243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5491" y="3913632"/>
            <a:ext cx="4407408" cy="277825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76400"/>
            <a:ext cx="6047740" cy="5181600"/>
            <a:chOff x="0" y="1676400"/>
            <a:chExt cx="6047740" cy="51816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750054"/>
              <a:ext cx="4139311" cy="21079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012" y="1676400"/>
              <a:ext cx="5570220" cy="392887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9578" y="466420"/>
            <a:ext cx="38106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Data</a:t>
            </a:r>
            <a:r>
              <a:rPr spc="-150" dirty="0"/>
              <a:t> </a:t>
            </a:r>
            <a:r>
              <a:rPr spc="-45" dirty="0"/>
              <a:t>Analytics</a:t>
            </a:r>
            <a:endParaRPr spc="-45" dirty="0"/>
          </a:p>
        </p:txBody>
      </p:sp>
      <p:sp>
        <p:nvSpPr>
          <p:cNvPr id="6" name="object 6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31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0779" y="1676400"/>
            <a:ext cx="5570220" cy="392887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5444" y="252221"/>
            <a:ext cx="5280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Project</a:t>
            </a:r>
            <a:r>
              <a:rPr spc="-180" dirty="0"/>
              <a:t> </a:t>
            </a:r>
            <a:r>
              <a:rPr spc="-55" dirty="0"/>
              <a:t>Architecture</a:t>
            </a:r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32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8248" y="3313938"/>
            <a:ext cx="10198100" cy="309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</a:tabLst>
            </a:pP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Started</a:t>
            </a:r>
            <a:r>
              <a:rPr sz="1600" spc="1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600" spc="1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raw</a:t>
            </a:r>
            <a:r>
              <a:rPr sz="1600" spc="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r>
              <a:rPr sz="160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1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 MT"/>
                <a:cs typeface="Arial MT"/>
              </a:rPr>
              <a:t>preprocessed</a:t>
            </a:r>
            <a:r>
              <a:rPr sz="1600" spc="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600" spc="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600" spc="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600" spc="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techniques.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5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Divided</a:t>
            </a:r>
            <a:r>
              <a:rPr sz="1600" spc="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 MT"/>
                <a:cs typeface="Arial MT"/>
              </a:rPr>
              <a:t>preprocessed</a:t>
            </a:r>
            <a:r>
              <a:rPr sz="1600" spc="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r>
              <a:rPr sz="1600" spc="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16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1600" spc="2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parts</a:t>
            </a:r>
            <a:r>
              <a:rPr sz="160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60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70%</a:t>
            </a:r>
            <a:r>
              <a:rPr sz="1600" spc="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16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Training,</a:t>
            </a:r>
            <a:r>
              <a:rPr sz="16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20%</a:t>
            </a:r>
            <a:r>
              <a:rPr sz="1600" spc="1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1600" spc="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Validation</a:t>
            </a:r>
            <a:r>
              <a:rPr sz="160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10%</a:t>
            </a:r>
            <a:r>
              <a:rPr sz="1600" spc="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endParaRPr sz="16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Testing.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6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600" spc="70" dirty="0">
                <a:solidFill>
                  <a:srgbClr val="FFFFFF"/>
                </a:solidFill>
                <a:latin typeface="Arial MT"/>
                <a:cs typeface="Arial MT"/>
              </a:rPr>
              <a:t>Developed</a:t>
            </a:r>
            <a:r>
              <a:rPr sz="16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600" spc="1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16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160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6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16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dataset.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5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600" spc="70" dirty="0">
                <a:solidFill>
                  <a:srgbClr val="FFFFFF"/>
                </a:solidFill>
                <a:latin typeface="Arial MT"/>
                <a:cs typeface="Arial MT"/>
              </a:rPr>
              <a:t>Evaluated</a:t>
            </a:r>
            <a:r>
              <a:rPr sz="160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sz="1600" spc="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2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1600" spc="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60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Validation</a:t>
            </a:r>
            <a:r>
              <a:rPr sz="160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r>
              <a:rPr sz="160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datasets.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sz="160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160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60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6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r>
              <a:rPr sz="16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metrics</a:t>
            </a:r>
            <a:r>
              <a:rPr sz="160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find</a:t>
            </a:r>
            <a:r>
              <a:rPr sz="16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16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performing</a:t>
            </a:r>
            <a:r>
              <a:rPr sz="160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Saved</a:t>
            </a:r>
            <a:r>
              <a:rPr sz="16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Arial MT"/>
                <a:cs typeface="Arial MT"/>
              </a:rPr>
              <a:t>Baseline</a:t>
            </a:r>
            <a:r>
              <a:rPr sz="16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Hyper</a:t>
            </a:r>
            <a:r>
              <a:rPr sz="1600" spc="1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 MT"/>
                <a:cs typeface="Arial MT"/>
              </a:rPr>
              <a:t>tuned</a:t>
            </a:r>
            <a:r>
              <a:rPr sz="160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160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3172" y="1251203"/>
            <a:ext cx="11725656" cy="18227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4928178"/>
            <a:ext cx="6170676" cy="1930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81000" y="381000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9525">
            <a:solidFill>
              <a:srgbClr val="C2421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376237" y="0"/>
            <a:ext cx="11439525" cy="6858000"/>
            <a:chOff x="376237" y="0"/>
            <a:chExt cx="11439525" cy="6858000"/>
          </a:xfrm>
        </p:grpSpPr>
        <p:sp>
          <p:nvSpPr>
            <p:cNvPr id="5" name="object 5"/>
            <p:cNvSpPr/>
            <p:nvPr/>
          </p:nvSpPr>
          <p:spPr>
            <a:xfrm>
              <a:off x="381000" y="0"/>
              <a:ext cx="11430000" cy="6858000"/>
            </a:xfrm>
            <a:custGeom>
              <a:avLst/>
              <a:gdLst/>
              <a:ahLst/>
              <a:cxnLst/>
              <a:rect l="l" t="t" r="r" b="b"/>
              <a:pathLst>
                <a:path w="11430000" h="6858000">
                  <a:moveTo>
                    <a:pt x="0" y="6490716"/>
                  </a:moveTo>
                  <a:lnTo>
                    <a:pt x="11430000" y="6490716"/>
                  </a:lnTo>
                </a:path>
                <a:path w="11430000" h="6858000">
                  <a:moveTo>
                    <a:pt x="0" y="0"/>
                  </a:moveTo>
                  <a:lnTo>
                    <a:pt x="0" y="6857999"/>
                  </a:lnTo>
                </a:path>
                <a:path w="11430000" h="6858000">
                  <a:moveTo>
                    <a:pt x="11430000" y="0"/>
                  </a:moveTo>
                  <a:lnTo>
                    <a:pt x="11430000" y="6857999"/>
                  </a:lnTo>
                </a:path>
              </a:pathLst>
            </a:custGeom>
            <a:ln w="9525">
              <a:solidFill>
                <a:srgbClr val="C2421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05500" y="1178052"/>
              <a:ext cx="1480820" cy="4051300"/>
            </a:xfrm>
            <a:custGeom>
              <a:avLst/>
              <a:gdLst/>
              <a:ahLst/>
              <a:cxnLst/>
              <a:rect l="l" t="t" r="r" b="b"/>
              <a:pathLst>
                <a:path w="1480820" h="4051300">
                  <a:moveTo>
                    <a:pt x="0" y="0"/>
                  </a:moveTo>
                  <a:lnTo>
                    <a:pt x="1480439" y="0"/>
                  </a:lnTo>
                </a:path>
                <a:path w="1480820" h="4051300">
                  <a:moveTo>
                    <a:pt x="0" y="4050792"/>
                  </a:moveTo>
                  <a:lnTo>
                    <a:pt x="1480439" y="4050792"/>
                  </a:lnTo>
                </a:path>
                <a:path w="1480820" h="4051300">
                  <a:moveTo>
                    <a:pt x="0" y="3037332"/>
                  </a:moveTo>
                  <a:lnTo>
                    <a:pt x="1480439" y="3037332"/>
                  </a:lnTo>
                </a:path>
                <a:path w="1480820" h="4051300">
                  <a:moveTo>
                    <a:pt x="0" y="2025396"/>
                  </a:moveTo>
                  <a:lnTo>
                    <a:pt x="1480439" y="2025396"/>
                  </a:lnTo>
                </a:path>
                <a:path w="1480820" h="4051300">
                  <a:moveTo>
                    <a:pt x="0" y="1011936"/>
                  </a:moveTo>
                  <a:lnTo>
                    <a:pt x="1480439" y="1011936"/>
                  </a:lnTo>
                </a:path>
              </a:pathLst>
            </a:custGeom>
            <a:ln w="57150">
              <a:solidFill>
                <a:srgbClr val="E8643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20623" y="2746375"/>
            <a:ext cx="393572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65" dirty="0">
                <a:solidFill>
                  <a:srgbClr val="E86438"/>
                </a:solidFill>
                <a:latin typeface="Georgia" panose="02040502050405020303"/>
                <a:cs typeface="Georgia" panose="02040502050405020303"/>
              </a:rPr>
              <a:t>Modelling</a:t>
            </a:r>
            <a:endParaRPr sz="72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33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3689" y="1280921"/>
            <a:ext cx="2233295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Model</a:t>
            </a:r>
            <a:r>
              <a:rPr sz="2400" spc="-10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3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Proposals</a:t>
            </a:r>
            <a:endParaRPr sz="24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2385"/>
              </a:spcBef>
            </a:pPr>
            <a:endParaRPr sz="24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Model</a:t>
            </a:r>
            <a:r>
              <a:rPr sz="2400" spc="-10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1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Support</a:t>
            </a:r>
            <a:endParaRPr sz="24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3689" y="3381247"/>
            <a:ext cx="2071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Model</a:t>
            </a:r>
            <a:r>
              <a:rPr sz="2400" spc="-10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2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Building</a:t>
            </a:r>
            <a:endParaRPr sz="24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93689" y="4305376"/>
            <a:ext cx="4511040" cy="140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Model</a:t>
            </a:r>
            <a:r>
              <a:rPr sz="2400" spc="-85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2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evaluation</a:t>
            </a:r>
            <a:r>
              <a:rPr sz="2400" spc="-9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2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2400" spc="-85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25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comparison</a:t>
            </a:r>
            <a:endParaRPr sz="24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2390"/>
              </a:spcBef>
            </a:pPr>
            <a:endParaRPr sz="24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Our</a:t>
            </a:r>
            <a:r>
              <a:rPr sz="2400" spc="-9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Best</a:t>
            </a:r>
            <a:r>
              <a:rPr sz="2400" spc="-11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spc="-20" dirty="0">
                <a:solidFill>
                  <a:srgbClr val="E1AF2B"/>
                </a:solidFill>
                <a:latin typeface="Georgia" panose="02040502050405020303"/>
                <a:cs typeface="Georgia" panose="02040502050405020303"/>
              </a:rPr>
              <a:t>Model</a:t>
            </a:r>
            <a:endParaRPr sz="24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764794"/>
            <a:ext cx="103765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" dirty="0"/>
              <a:t>Model</a:t>
            </a:r>
            <a:r>
              <a:rPr sz="4400" spc="-170" dirty="0"/>
              <a:t> </a:t>
            </a:r>
            <a:r>
              <a:rPr sz="4400" spc="-90" dirty="0"/>
              <a:t>proposal-</a:t>
            </a:r>
            <a:r>
              <a:rPr sz="4400" spc="-10" dirty="0"/>
              <a:t>Artificial</a:t>
            </a:r>
            <a:r>
              <a:rPr sz="4400" spc="-175" dirty="0"/>
              <a:t> </a:t>
            </a:r>
            <a:r>
              <a:rPr sz="4400" spc="-75" dirty="0"/>
              <a:t>Neural</a:t>
            </a:r>
            <a:r>
              <a:rPr sz="4400" spc="-165" dirty="0"/>
              <a:t> </a:t>
            </a:r>
            <a:r>
              <a:rPr sz="4400" spc="-10" dirty="0"/>
              <a:t>Networks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34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9218" y="1699031"/>
            <a:ext cx="4133215" cy="443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A</a:t>
            </a:r>
            <a:r>
              <a:rPr sz="1600" spc="3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deep</a:t>
            </a:r>
            <a:r>
              <a:rPr sz="1600" spc="3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1600" spc="3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r>
              <a:rPr sz="1600" spc="3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inspired</a:t>
            </a:r>
            <a:r>
              <a:rPr sz="1600" spc="3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3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human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brain’s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structure.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 indent="-287020" algn="just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Consists</a:t>
            </a:r>
            <a:r>
              <a:rPr sz="1600" spc="3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3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three</a:t>
            </a:r>
            <a:r>
              <a:rPr sz="1600" spc="3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layers:</a:t>
            </a:r>
            <a:r>
              <a:rPr sz="1600" spc="3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input</a:t>
            </a:r>
            <a:r>
              <a:rPr sz="1600" spc="3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,</a:t>
            </a:r>
            <a:r>
              <a:rPr sz="1600" spc="3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hidden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output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layers,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connected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neurons.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 indent="-287020" algn="just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Feedforward</a:t>
            </a:r>
            <a:r>
              <a:rPr sz="1600" spc="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phase:</a:t>
            </a:r>
            <a:r>
              <a:rPr sz="1600" spc="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Input</a:t>
            </a:r>
            <a:r>
              <a:rPr sz="1600" spc="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600" spc="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600" spc="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passed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through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layers,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producing</a:t>
            </a:r>
            <a:r>
              <a:rPr sz="1600" spc="2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 </a:t>
            </a:r>
            <a:r>
              <a:rPr sz="16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prediction.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 indent="-287020" algn="just">
              <a:lnSpc>
                <a:spcPct val="150000"/>
              </a:lnSpc>
              <a:spcBef>
                <a:spcPts val="99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Backward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Phase: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Evaluates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error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updates</a:t>
            </a:r>
            <a:r>
              <a:rPr sz="1600" spc="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weights</a:t>
            </a:r>
            <a:r>
              <a:rPr sz="1600" spc="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improve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performance.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1019" y="1816607"/>
            <a:ext cx="6653783" cy="43647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4709" y="569721"/>
            <a:ext cx="103771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" dirty="0"/>
              <a:t>Model</a:t>
            </a:r>
            <a:r>
              <a:rPr sz="4400" spc="-185" dirty="0"/>
              <a:t> </a:t>
            </a:r>
            <a:r>
              <a:rPr sz="4400" spc="-45" dirty="0"/>
              <a:t>Support-</a:t>
            </a:r>
            <a:r>
              <a:rPr sz="4400" spc="-195" dirty="0"/>
              <a:t> </a:t>
            </a:r>
            <a:r>
              <a:rPr sz="4400" spc="-10" dirty="0"/>
              <a:t>Artificial</a:t>
            </a:r>
            <a:r>
              <a:rPr sz="4400" spc="-195" dirty="0"/>
              <a:t> </a:t>
            </a:r>
            <a:r>
              <a:rPr sz="4400" spc="-75" dirty="0"/>
              <a:t>Neural</a:t>
            </a:r>
            <a:r>
              <a:rPr sz="4400" spc="-185" dirty="0"/>
              <a:t> </a:t>
            </a:r>
            <a:r>
              <a:rPr sz="4400" spc="-10" dirty="0"/>
              <a:t>Networks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8952738" y="2528697"/>
            <a:ext cx="2657475" cy="26543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99085" marR="14605" indent="-28702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One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hidden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layer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64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neurons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ts val="1825"/>
              </a:lnSpc>
              <a:spcBef>
                <a:spcPts val="28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Epochs: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Number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>
              <a:lnSpc>
                <a:spcPts val="1730"/>
              </a:lnSpc>
              <a:spcBef>
                <a:spcPts val="120"/>
              </a:spcBef>
            </a:pP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iterations</a:t>
            </a:r>
            <a:r>
              <a:rPr sz="16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over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entire dataset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255905" indent="-287020">
              <a:lnSpc>
                <a:spcPts val="1730"/>
              </a:lnSpc>
              <a:spcBef>
                <a:spcPts val="5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Batch_size:</a:t>
            </a:r>
            <a:r>
              <a:rPr sz="1600" spc="2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number</a:t>
            </a:r>
            <a:r>
              <a:rPr sz="1600" spc="3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instances</a:t>
            </a:r>
            <a:r>
              <a:rPr sz="16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processed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>
              <a:lnSpc>
                <a:spcPts val="1605"/>
              </a:lnSpc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updating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>
              <a:lnSpc>
                <a:spcPts val="1825"/>
              </a:lnSpc>
            </a:pP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weights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65405" indent="-287020">
              <a:lnSpc>
                <a:spcPts val="1730"/>
              </a:lnSpc>
              <a:spcBef>
                <a:spcPts val="52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Loss: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Loss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function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used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evaluate</a:t>
            </a:r>
            <a:r>
              <a:rPr sz="1600" spc="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35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8263" y="3921252"/>
            <a:ext cx="7924800" cy="21838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0557" y="3550158"/>
            <a:ext cx="3114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Baseline</a:t>
            </a:r>
            <a:r>
              <a:rPr sz="1600" b="1" spc="-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r>
              <a:rPr sz="1600" b="1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Training</a:t>
            </a:r>
            <a:r>
              <a:rPr sz="1600" b="1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Report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659" y="1365783"/>
            <a:ext cx="9970770" cy="61785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0"/>
              </a:spcBef>
            </a:pPr>
            <a:r>
              <a:rPr sz="16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Baseline</a:t>
            </a:r>
            <a:r>
              <a:rPr sz="1600" b="1" spc="-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r>
              <a:rPr sz="1600" b="1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Implementation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8154670">
              <a:lnSpc>
                <a:spcPct val="100000"/>
              </a:lnSpc>
              <a:spcBef>
                <a:spcPts val="410"/>
              </a:spcBef>
            </a:pPr>
            <a:r>
              <a:rPr sz="1600" b="1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Hyperparameters: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63" y="1735835"/>
            <a:ext cx="7772400" cy="18059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5648" y="740790"/>
            <a:ext cx="22612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Abstract</a:t>
            </a:r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11257280" y="572770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3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5609" y="1673504"/>
            <a:ext cx="55264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Leverage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past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utilizing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machine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data-driven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methods,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detect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areas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with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increased</a:t>
            </a:r>
            <a:r>
              <a:rPr sz="16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likelihood</a:t>
            </a:r>
            <a:r>
              <a:rPr sz="16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criminal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activity</a:t>
            </a:r>
            <a:r>
              <a:rPr sz="16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advance.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15609" y="2897530"/>
            <a:ext cx="55276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Raise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public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awareness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about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high-risk</a:t>
            </a:r>
            <a:r>
              <a:rPr sz="1600" spc="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areas,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enable</a:t>
            </a:r>
            <a:r>
              <a:rPr sz="1600" spc="2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authorities</a:t>
            </a:r>
            <a:r>
              <a:rPr sz="1600" spc="2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anticipate</a:t>
            </a:r>
            <a:r>
              <a:rPr sz="1600" spc="2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criminal</a:t>
            </a:r>
            <a:r>
              <a:rPr sz="1600" spc="3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activities</a:t>
            </a:r>
            <a:r>
              <a:rPr sz="1600" spc="2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better</a:t>
            </a:r>
            <a:r>
              <a:rPr sz="16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allocation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police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resources.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5609" y="4123080"/>
            <a:ext cx="55270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Predictive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policing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aims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enhance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public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safety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through</a:t>
            </a:r>
            <a:r>
              <a:rPr sz="1600" spc="22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preemptive</a:t>
            </a:r>
            <a:r>
              <a:rPr sz="1600" spc="22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actions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2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specific</a:t>
            </a:r>
            <a:r>
              <a:rPr sz="1600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interventions,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aiming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prevent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incidents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happening.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73252" y="984516"/>
            <a:ext cx="4389120" cy="949960"/>
            <a:chOff x="873252" y="984516"/>
            <a:chExt cx="4389120" cy="94996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73252" y="984516"/>
              <a:ext cx="4389120" cy="9494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168" y="1181087"/>
              <a:ext cx="2683763" cy="5974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688" y="1024128"/>
              <a:ext cx="4274820" cy="83667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10842" y="1263142"/>
            <a:ext cx="23177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Large</a:t>
            </a:r>
            <a:r>
              <a:rPr sz="19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amount</a:t>
            </a:r>
            <a:r>
              <a:rPr sz="19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9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3252" y="1889734"/>
            <a:ext cx="4377055" cy="1431290"/>
            <a:chOff x="873252" y="1889734"/>
            <a:chExt cx="4377055" cy="143129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4724" y="1889734"/>
              <a:ext cx="640118" cy="52275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3525" y="1929384"/>
              <a:ext cx="526414" cy="4091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3252" y="2366759"/>
              <a:ext cx="4376928" cy="9540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8632" y="2564879"/>
              <a:ext cx="2106168" cy="5974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688" y="2406396"/>
              <a:ext cx="4262628" cy="84124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193163" y="2647010"/>
            <a:ext cx="17411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19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patterns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73252" y="3281159"/>
            <a:ext cx="4377055" cy="1464945"/>
            <a:chOff x="873252" y="3281159"/>
            <a:chExt cx="4377055" cy="1464945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0152" y="3281159"/>
              <a:ext cx="641629" cy="5517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9587" y="3320796"/>
              <a:ext cx="527303" cy="43891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3252" y="3793223"/>
              <a:ext cx="4376928" cy="9525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6320" y="3881602"/>
              <a:ext cx="4113276" cy="8138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688" y="3832860"/>
              <a:ext cx="4262628" cy="83972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15339" y="3962476"/>
            <a:ext cx="3695700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2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Prediction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potential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crime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location</a:t>
            </a:r>
            <a:endParaRPr sz="1800">
              <a:latin typeface="Arial MT"/>
              <a:cs typeface="Arial MT"/>
            </a:endParaRPr>
          </a:p>
          <a:p>
            <a:pPr marL="635" algn="ctr">
              <a:lnSpc>
                <a:spcPts val="2015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times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86967" y="4703076"/>
            <a:ext cx="4375785" cy="1416050"/>
            <a:chOff x="886967" y="4703076"/>
            <a:chExt cx="4375785" cy="1416050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7772" y="4703076"/>
              <a:ext cx="640118" cy="55472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06953" y="4744085"/>
              <a:ext cx="526287" cy="43903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6967" y="5216652"/>
              <a:ext cx="4375404" cy="9021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1579" y="5280660"/>
              <a:ext cx="3796284" cy="81384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6403" y="5256276"/>
              <a:ext cx="4261104" cy="78943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389633" y="5361838"/>
            <a:ext cx="3378200" cy="5378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563880" marR="5080" indent="-551815">
              <a:lnSpc>
                <a:spcPts val="1870"/>
              </a:lnSpc>
              <a:spcBef>
                <a:spcPts val="405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Aid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authorities,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residents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law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enforcement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agencies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801" y="764794"/>
            <a:ext cx="103225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" dirty="0"/>
              <a:t>Model</a:t>
            </a:r>
            <a:r>
              <a:rPr sz="4400" spc="-215" dirty="0"/>
              <a:t> </a:t>
            </a:r>
            <a:r>
              <a:rPr sz="4400" spc="-100" dirty="0"/>
              <a:t>Building-</a:t>
            </a:r>
            <a:r>
              <a:rPr sz="4400" dirty="0"/>
              <a:t>Artificial</a:t>
            </a:r>
            <a:r>
              <a:rPr sz="4400" spc="-185" dirty="0"/>
              <a:t> </a:t>
            </a:r>
            <a:r>
              <a:rPr sz="4400" spc="-75" dirty="0"/>
              <a:t>Neural</a:t>
            </a:r>
            <a:r>
              <a:rPr sz="4400" spc="-190" dirty="0"/>
              <a:t> </a:t>
            </a:r>
            <a:r>
              <a:rPr sz="4400" spc="-10" dirty="0"/>
              <a:t>Networks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36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05725" y="1800225"/>
            <a:ext cx="3580765" cy="42176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Hyperparameters: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527685" algn="l"/>
              </a:tabLst>
            </a:pP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Hidden</a:t>
            </a:r>
            <a:r>
              <a:rPr sz="18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Layers:</a:t>
            </a:r>
            <a:r>
              <a:rPr sz="18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5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527685" algn="l"/>
              </a:tabLst>
            </a:pP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Nodes</a:t>
            </a:r>
            <a:r>
              <a:rPr sz="18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8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hidden</a:t>
            </a:r>
            <a:r>
              <a:rPr sz="18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layers:</a:t>
            </a:r>
            <a:r>
              <a:rPr sz="18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64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527685" algn="l"/>
              </a:tabLst>
            </a:pP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Epochs:</a:t>
            </a:r>
            <a:r>
              <a:rPr sz="18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10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527685" algn="l"/>
              </a:tabLst>
            </a:pP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Batch_size:</a:t>
            </a:r>
            <a:r>
              <a:rPr sz="1800" spc="22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64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527685" algn="l"/>
              </a:tabLst>
            </a:pP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Loss: Cross </a:t>
            </a: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Entropy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45"/>
              </a:spcBef>
            </a:pPr>
            <a:endParaRPr sz="1800">
              <a:latin typeface="Tahoma" panose="020B0604030504040204"/>
              <a:cs typeface="Tahoma" panose="020B0604030504040204"/>
            </a:endParaRPr>
          </a:p>
          <a:p>
            <a:pPr marL="95250">
              <a:lnSpc>
                <a:spcPct val="100000"/>
              </a:lnSpc>
            </a:pPr>
            <a:r>
              <a:rPr sz="1800" b="1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Performance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381635" marR="5080" indent="-287020">
              <a:lnSpc>
                <a:spcPct val="100000"/>
              </a:lnSpc>
              <a:buFont typeface="Arial MT"/>
              <a:buChar char="•"/>
              <a:tabLst>
                <a:tab pos="381635" algn="l"/>
              </a:tabLst>
            </a:pPr>
            <a:r>
              <a:rPr sz="1800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800" spc="-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</a:t>
            </a:r>
            <a:r>
              <a:rPr sz="1800" spc="-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r>
              <a:rPr sz="1800" spc="-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model,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800" spc="-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increased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800" spc="-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81%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 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92%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f1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score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increased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 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79%</a:t>
            </a:r>
            <a:r>
              <a:rPr sz="1800" spc="-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800" spc="-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91%.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381635" marR="4762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81635" algn="l"/>
              </a:tabLst>
            </a:pPr>
            <a:r>
              <a:rPr sz="1800" spc="-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running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time</a:t>
            </a:r>
            <a:r>
              <a:rPr sz="1800" spc="-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decreases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 </a:t>
            </a:r>
            <a:r>
              <a:rPr sz="1800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130s</a:t>
            </a:r>
            <a:r>
              <a:rPr sz="1800" spc="-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800" spc="-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90s.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619" y="3101339"/>
            <a:ext cx="6329172" cy="33771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40763"/>
            <a:ext cx="6329172" cy="146303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703" y="447547"/>
            <a:ext cx="110236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4400" spc="-35" dirty="0"/>
              <a:t>Model</a:t>
            </a:r>
            <a:r>
              <a:rPr sz="4400" spc="-210" dirty="0"/>
              <a:t> </a:t>
            </a:r>
            <a:r>
              <a:rPr sz="4400" spc="-80" dirty="0"/>
              <a:t>Evaluation-</a:t>
            </a:r>
            <a:r>
              <a:rPr sz="4400" spc="-140" dirty="0"/>
              <a:t> </a:t>
            </a:r>
            <a:r>
              <a:rPr sz="4400" spc="-10" dirty="0"/>
              <a:t>Artificial</a:t>
            </a:r>
            <a:r>
              <a:rPr sz="4400" spc="-165" dirty="0"/>
              <a:t> </a:t>
            </a:r>
            <a:r>
              <a:rPr sz="4400" spc="-75" dirty="0"/>
              <a:t>Neural</a:t>
            </a:r>
            <a:r>
              <a:rPr sz="4400" spc="-175" dirty="0"/>
              <a:t> </a:t>
            </a:r>
            <a:r>
              <a:rPr sz="4400" spc="-5" dirty="0"/>
              <a:t>Netw</a:t>
            </a:r>
            <a:r>
              <a:rPr sz="4400" spc="-10" dirty="0"/>
              <a:t>o</a:t>
            </a:r>
            <a:r>
              <a:rPr sz="4400" dirty="0"/>
              <a:t>r</a:t>
            </a:r>
            <a:r>
              <a:rPr sz="4400" spc="-1465" dirty="0"/>
              <a:t>k</a:t>
            </a:r>
            <a:r>
              <a:rPr sz="1800" b="1" spc="-142" baseline="102000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3</a:t>
            </a:r>
            <a:r>
              <a:rPr sz="1800" b="1" spc="-225" baseline="102000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b="1" spc="-37" baseline="102000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7</a:t>
            </a:r>
            <a:r>
              <a:rPr sz="4400" spc="-25" dirty="0"/>
              <a:t>s</a:t>
            </a:r>
            <a:endParaRPr sz="4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1208" y="1609344"/>
            <a:ext cx="6469379" cy="471068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114031" y="1609344"/>
            <a:ext cx="4605655" cy="4805680"/>
            <a:chOff x="7114031" y="1609344"/>
            <a:chExt cx="4605655" cy="48056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4031" y="1609344"/>
              <a:ext cx="4605528" cy="24201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4031" y="3963923"/>
              <a:ext cx="4605528" cy="24505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78916" y="1279652"/>
            <a:ext cx="8901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97020" algn="l"/>
                <a:tab pos="6533515" algn="l"/>
              </a:tabLst>
            </a:pP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Classification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report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After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ROC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Curve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91318" y="5914440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ahoma" panose="020B0604030504040204"/>
                <a:cs typeface="Tahoma" panose="020B0604030504040204"/>
              </a:rPr>
              <a:t>After</a:t>
            </a:r>
            <a:r>
              <a:rPr sz="18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800" spc="-30" dirty="0">
                <a:latin typeface="Tahoma" panose="020B0604030504040204"/>
                <a:cs typeface="Tahoma" panose="020B0604030504040204"/>
              </a:rPr>
              <a:t>Tuning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38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91318" y="5914440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ahoma" panose="020B0604030504040204"/>
                <a:cs typeface="Tahoma" panose="020B0604030504040204"/>
              </a:rPr>
              <a:t>After</a:t>
            </a:r>
            <a:r>
              <a:rPr sz="18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800" spc="-30" dirty="0">
                <a:latin typeface="Tahoma" panose="020B0604030504040204"/>
                <a:cs typeface="Tahoma" panose="020B0604030504040204"/>
              </a:rPr>
              <a:t>Tuning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4403" y="373482"/>
            <a:ext cx="10998200" cy="1315720"/>
          </a:xfrm>
          <a:prstGeom prst="rect">
            <a:avLst/>
          </a:prstGeom>
        </p:spPr>
        <p:txBody>
          <a:bodyPr vert="horz" wrap="square" lIns="0" tIns="288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75"/>
              </a:spcBef>
            </a:pPr>
            <a:r>
              <a:rPr sz="4400" spc="-35" dirty="0"/>
              <a:t>Model</a:t>
            </a:r>
            <a:r>
              <a:rPr sz="4400" spc="-200" dirty="0"/>
              <a:t> </a:t>
            </a:r>
            <a:r>
              <a:rPr sz="4400" spc="-80" dirty="0"/>
              <a:t>Evaluation-</a:t>
            </a:r>
            <a:r>
              <a:rPr sz="4400" spc="-165" dirty="0"/>
              <a:t> </a:t>
            </a:r>
            <a:r>
              <a:rPr sz="4400" spc="-10" dirty="0"/>
              <a:t>Artificial</a:t>
            </a:r>
            <a:r>
              <a:rPr sz="4400" spc="-190" dirty="0"/>
              <a:t> </a:t>
            </a:r>
            <a:r>
              <a:rPr sz="4400" spc="-75" dirty="0"/>
              <a:t>Neural</a:t>
            </a:r>
            <a:r>
              <a:rPr sz="4400" spc="-190" dirty="0"/>
              <a:t> </a:t>
            </a:r>
            <a:r>
              <a:rPr sz="4400" spc="-10" dirty="0"/>
              <a:t>Networks</a:t>
            </a:r>
            <a:endParaRPr sz="4400"/>
          </a:p>
          <a:p>
            <a:pPr marL="126365">
              <a:lnSpc>
                <a:spcPct val="100000"/>
              </a:lnSpc>
              <a:spcBef>
                <a:spcPts val="785"/>
              </a:spcBef>
            </a:pP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Classification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Report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Balancing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0496" y="1812035"/>
            <a:ext cx="2924555" cy="45887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9516" y="2799588"/>
            <a:ext cx="3326891" cy="26136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56293" y="2370581"/>
            <a:ext cx="22625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Type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Distribution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8411" y="2345435"/>
            <a:ext cx="4075176" cy="352196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80686" y="2013330"/>
            <a:ext cx="31108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Confusion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Matrix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Balancing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0135" y="382981"/>
            <a:ext cx="76206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/>
              <a:t>Model</a:t>
            </a:r>
            <a:r>
              <a:rPr sz="4400" spc="-150" dirty="0"/>
              <a:t> </a:t>
            </a:r>
            <a:r>
              <a:rPr sz="4400" spc="-105" dirty="0"/>
              <a:t>Proposal-</a:t>
            </a:r>
            <a:r>
              <a:rPr sz="4400" spc="-145" dirty="0"/>
              <a:t>Random</a:t>
            </a:r>
            <a:r>
              <a:rPr sz="4400" spc="-120" dirty="0"/>
              <a:t> </a:t>
            </a:r>
            <a:r>
              <a:rPr sz="4400" spc="-45" dirty="0"/>
              <a:t>Forest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39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5628" y="984910"/>
            <a:ext cx="5393690" cy="516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4605" indent="-287020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Random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Forest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uses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combination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trees,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enabling</a:t>
            </a:r>
            <a:r>
              <a:rPr sz="1600" spc="4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collaborative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decision-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making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4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multiple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4605" indent="-287020" algn="just">
              <a:lnSpc>
                <a:spcPct val="15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The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algorithm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uses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voting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system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reduce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risk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overfitting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taking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into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account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majority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prediction</a:t>
            </a:r>
            <a:r>
              <a:rPr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group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3970" indent="-287020" algn="just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Random</a:t>
            </a:r>
            <a:r>
              <a:rPr sz="1600" spc="25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Forest</a:t>
            </a:r>
            <a:r>
              <a:rPr sz="1600" spc="2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achieves</a:t>
            </a:r>
            <a:r>
              <a:rPr sz="1600" spc="2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high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600" spc="2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2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efficiency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3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predictions</a:t>
            </a:r>
            <a:r>
              <a:rPr sz="1600" spc="3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3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consolidating</a:t>
            </a:r>
            <a:r>
              <a:rPr sz="1600" spc="3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forecasts</a:t>
            </a:r>
            <a:r>
              <a:rPr sz="1600" spc="3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multiple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 indent="-287020" algn="just">
              <a:lnSpc>
                <a:spcPct val="15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Studies,</a:t>
            </a:r>
            <a:r>
              <a:rPr sz="1600" spc="2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such</a:t>
            </a:r>
            <a:r>
              <a:rPr sz="1600" spc="2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1600" spc="2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Abdulraheem</a:t>
            </a:r>
            <a:r>
              <a:rPr sz="1600" spc="2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M.</a:t>
            </a:r>
            <a:r>
              <a:rPr sz="1600" spc="2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spc="2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al.'s</a:t>
            </a:r>
            <a:r>
              <a:rPr sz="1600" spc="2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prediction</a:t>
            </a:r>
            <a:r>
              <a:rPr sz="1600" spc="4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4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Guo</a:t>
            </a:r>
            <a:r>
              <a:rPr sz="1600" spc="4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spc="4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al.'s</a:t>
            </a:r>
            <a:r>
              <a:rPr sz="1600" spc="4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mining</a:t>
            </a:r>
            <a:r>
              <a:rPr sz="1600" spc="4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cost</a:t>
            </a:r>
            <a:r>
              <a:rPr sz="1600" spc="4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estimation,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highlight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2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effectiveness</a:t>
            </a:r>
            <a:r>
              <a:rPr sz="1600" spc="2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2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Random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Forest</a:t>
            </a:r>
            <a:r>
              <a:rPr sz="1600" spc="2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achieving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accurate</a:t>
            </a:r>
            <a:r>
              <a:rPr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predictions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valuable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insights.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5591" y="1485900"/>
            <a:ext cx="5550408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526" y="333882"/>
            <a:ext cx="7614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Model</a:t>
            </a:r>
            <a:r>
              <a:rPr sz="4400" spc="-229" dirty="0"/>
              <a:t> </a:t>
            </a:r>
            <a:r>
              <a:rPr sz="4400" spc="-45" dirty="0"/>
              <a:t>Support-</a:t>
            </a:r>
            <a:r>
              <a:rPr sz="4400" spc="-180" dirty="0"/>
              <a:t> </a:t>
            </a:r>
            <a:r>
              <a:rPr sz="4400" spc="-150" dirty="0"/>
              <a:t>Random</a:t>
            </a:r>
            <a:r>
              <a:rPr sz="4400" spc="-114" dirty="0"/>
              <a:t> </a:t>
            </a:r>
            <a:r>
              <a:rPr sz="4400" spc="-40" dirty="0"/>
              <a:t>Forest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543169" y="1282344"/>
            <a:ext cx="5767705" cy="422084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Baseline</a:t>
            </a:r>
            <a:r>
              <a:rPr sz="1600" b="1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27685" marR="160020" indent="-287020">
              <a:lnSpc>
                <a:spcPts val="1730"/>
              </a:lnSpc>
              <a:spcBef>
                <a:spcPts val="830"/>
              </a:spcBef>
              <a:buFont typeface="Arial MT"/>
              <a:buChar char="•"/>
              <a:tabLst>
                <a:tab pos="527685" algn="l"/>
              </a:tabLst>
            </a:pPr>
            <a:r>
              <a:rPr sz="1600" b="1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n_estimators:</a:t>
            </a:r>
            <a:r>
              <a:rPr sz="16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Determines</a:t>
            </a:r>
            <a:r>
              <a:rPr sz="1600" b="1" spc="-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number</a:t>
            </a:r>
            <a:r>
              <a:rPr sz="1600" b="1" spc="-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b="1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b="1" spc="-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trees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b="1" spc="-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each</a:t>
            </a:r>
            <a:r>
              <a:rPr sz="1600" b="1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forest.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527685" algn="l"/>
              </a:tabLst>
            </a:pPr>
            <a:r>
              <a:rPr sz="1600" b="1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max_depth:</a:t>
            </a:r>
            <a:r>
              <a:rPr sz="1600" b="1" spc="-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Maximum</a:t>
            </a:r>
            <a:r>
              <a:rPr sz="1600" b="1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levels</a:t>
            </a:r>
            <a:r>
              <a:rPr sz="1600" b="1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b="1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each</a:t>
            </a:r>
            <a:r>
              <a:rPr sz="1600" b="1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27685" marR="210820" indent="-287020">
              <a:lnSpc>
                <a:spcPts val="1730"/>
              </a:lnSpc>
              <a:spcBef>
                <a:spcPts val="515"/>
              </a:spcBef>
              <a:buFont typeface="Arial MT"/>
              <a:buChar char="•"/>
              <a:tabLst>
                <a:tab pos="527685" algn="l"/>
              </a:tabLst>
            </a:pPr>
            <a:r>
              <a:rPr sz="1600" b="1" spc="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min_samples_split:</a:t>
            </a:r>
            <a:r>
              <a:rPr sz="1600" b="1" spc="1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Minimum</a:t>
            </a:r>
            <a:r>
              <a:rPr sz="1600" b="1" spc="1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600" b="1" spc="1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branches</a:t>
            </a:r>
            <a:r>
              <a:rPr sz="1600" b="1" spc="20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1600" b="1" spc="1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tree.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527685" indent="-286385">
              <a:lnSpc>
                <a:spcPts val="1825"/>
              </a:lnSpc>
              <a:spcBef>
                <a:spcPts val="285"/>
              </a:spcBef>
              <a:buFont typeface="Arial MT"/>
              <a:buChar char="•"/>
              <a:tabLst>
                <a:tab pos="527685" algn="l"/>
              </a:tabLst>
            </a:pPr>
            <a:r>
              <a:rPr sz="1600" b="1" spc="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min_samples_leaf:</a:t>
            </a:r>
            <a:r>
              <a:rPr sz="1600" b="1" spc="1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Minimum</a:t>
            </a:r>
            <a:r>
              <a:rPr sz="1600" b="1" spc="1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2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600" b="1" spc="1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samples</a:t>
            </a:r>
            <a:r>
              <a:rPr sz="1600" b="1" spc="1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527685">
              <a:lnSpc>
                <a:spcPts val="1825"/>
              </a:lnSpc>
            </a:pP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1600" b="1" spc="1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leaf</a:t>
            </a:r>
            <a:r>
              <a:rPr sz="1600" b="1" spc="1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node.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99085" marR="105410" indent="-287020">
              <a:lnSpc>
                <a:spcPct val="150000"/>
              </a:lnSpc>
              <a:spcBef>
                <a:spcPts val="7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Based</a:t>
            </a:r>
            <a:r>
              <a:rPr sz="1600" b="1" spc="1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600" b="1" spc="2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600" b="1" spc="2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above</a:t>
            </a:r>
            <a:r>
              <a:rPr sz="1600" b="1" spc="1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r>
              <a:rPr sz="1600" b="1" spc="20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600" b="1" spc="2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their</a:t>
            </a:r>
            <a:r>
              <a:rPr sz="1600" b="1" spc="20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respective </a:t>
            </a: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values,</a:t>
            </a:r>
            <a:r>
              <a:rPr sz="1600" b="1" spc="1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1600" b="1" spc="1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</a:t>
            </a:r>
            <a:r>
              <a:rPr sz="1600" b="1" spc="1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600" b="1" spc="1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built</a:t>
            </a:r>
            <a:r>
              <a:rPr sz="1600" b="1" spc="1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600" b="1" spc="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its</a:t>
            </a:r>
            <a:r>
              <a:rPr sz="1600" b="1" spc="1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evaluation</a:t>
            </a:r>
            <a:r>
              <a:rPr sz="1600" b="1" spc="1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600" b="1" spc="1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done.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99085" marR="5080" indent="-287020">
              <a:lnSpc>
                <a:spcPct val="15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Based</a:t>
            </a:r>
            <a:r>
              <a:rPr sz="1600" b="1" spc="1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600" b="1" spc="2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600" b="1" spc="22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evaluations</a:t>
            </a:r>
            <a:r>
              <a:rPr sz="1600" b="1" spc="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600" b="1" spc="2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</a:t>
            </a:r>
            <a:r>
              <a:rPr sz="1600" b="1" spc="2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performed</a:t>
            </a:r>
            <a:r>
              <a:rPr sz="1600" b="1" spc="2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well</a:t>
            </a:r>
            <a:r>
              <a:rPr sz="1600" b="1" spc="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but</a:t>
            </a:r>
            <a:r>
              <a:rPr sz="1600" b="1" spc="22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1600" b="1" spc="2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attempt</a:t>
            </a:r>
            <a:r>
              <a:rPr sz="1600" b="1" spc="2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600" b="1" spc="2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enhance</a:t>
            </a:r>
            <a:r>
              <a:rPr sz="1600" b="1" spc="2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600" b="1" spc="2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performance</a:t>
            </a:r>
            <a:r>
              <a:rPr sz="1600" b="1" spc="2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hyper</a:t>
            </a:r>
            <a:r>
              <a:rPr sz="1600" b="1" spc="2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 </a:t>
            </a:r>
            <a:r>
              <a:rPr sz="1600" b="1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tuning</a:t>
            </a:r>
            <a:r>
              <a:rPr sz="1600" b="1" spc="1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600" b="1" spc="1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done</a:t>
            </a:r>
            <a:r>
              <a:rPr sz="1600" b="1" spc="1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600" b="1" spc="1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Grid</a:t>
            </a:r>
            <a:r>
              <a:rPr sz="1600" b="1" spc="1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search.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40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8263" y="1255775"/>
            <a:ext cx="4379976" cy="27264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63" y="4223003"/>
            <a:ext cx="4379976" cy="213207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8902" y="333882"/>
            <a:ext cx="76923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Model</a:t>
            </a:r>
            <a:r>
              <a:rPr sz="4400" spc="-195" dirty="0"/>
              <a:t> </a:t>
            </a:r>
            <a:r>
              <a:rPr sz="4400" spc="-80" dirty="0"/>
              <a:t>Building-</a:t>
            </a:r>
            <a:r>
              <a:rPr sz="4400" spc="-145" dirty="0"/>
              <a:t> </a:t>
            </a:r>
            <a:r>
              <a:rPr sz="4400" spc="-150" dirty="0"/>
              <a:t>Random</a:t>
            </a:r>
            <a:r>
              <a:rPr sz="4400" spc="-114" dirty="0"/>
              <a:t> </a:t>
            </a:r>
            <a:r>
              <a:rPr sz="4400" spc="-35" dirty="0"/>
              <a:t>Forest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266438" y="4444746"/>
            <a:ext cx="6548755" cy="1986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Hypertuned</a:t>
            </a:r>
            <a:r>
              <a:rPr sz="1600" b="1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600" b="1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</a:t>
            </a:r>
            <a:r>
              <a:rPr sz="1600" b="1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r>
              <a:rPr sz="16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b="1" spc="-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model,</a:t>
            </a:r>
            <a:r>
              <a:rPr sz="1600" b="1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b="1" spc="-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performance</a:t>
            </a:r>
            <a:r>
              <a:rPr sz="16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b="1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b="1" spc="-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b="1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progressed</a:t>
            </a:r>
            <a:r>
              <a:rPr sz="16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b="1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b="1" spc="-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600" b="1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increased</a:t>
            </a:r>
            <a:r>
              <a:rPr sz="1600" b="1" spc="-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600" b="1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73%</a:t>
            </a:r>
            <a:r>
              <a:rPr sz="1600" b="1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b="1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91%</a:t>
            </a:r>
            <a:r>
              <a:rPr sz="1600" b="1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b="1" spc="-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f1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b="1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score</a:t>
            </a:r>
            <a:r>
              <a:rPr sz="16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6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70%</a:t>
            </a:r>
            <a:r>
              <a:rPr sz="1600" b="1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b="1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91%.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b="1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Running</a:t>
            </a:r>
            <a:r>
              <a:rPr sz="1600" b="1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time</a:t>
            </a:r>
            <a:r>
              <a:rPr sz="16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decreased</a:t>
            </a:r>
            <a:r>
              <a:rPr sz="1600" b="1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600" b="1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7mins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b="1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2mins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41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56259" y="1063752"/>
            <a:ext cx="6166103" cy="31226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259" y="4338828"/>
            <a:ext cx="3325367" cy="19019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1359" y="1088136"/>
            <a:ext cx="4396740" cy="30739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630" y="333882"/>
            <a:ext cx="82353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Model</a:t>
            </a:r>
            <a:r>
              <a:rPr sz="4400" spc="-235" dirty="0"/>
              <a:t> </a:t>
            </a:r>
            <a:r>
              <a:rPr sz="4400" spc="-80" dirty="0"/>
              <a:t>Evaluation-</a:t>
            </a:r>
            <a:r>
              <a:rPr sz="4400" spc="-160" dirty="0"/>
              <a:t> </a:t>
            </a:r>
            <a:r>
              <a:rPr sz="4400" spc="-150" dirty="0"/>
              <a:t>Random</a:t>
            </a:r>
            <a:r>
              <a:rPr sz="4400" spc="-114" dirty="0"/>
              <a:t> </a:t>
            </a:r>
            <a:r>
              <a:rPr sz="4400" spc="-30" dirty="0"/>
              <a:t>Forest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42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2420" y="1277873"/>
            <a:ext cx="3298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Classification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report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3568" y="1609344"/>
            <a:ext cx="5676900" cy="46863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62570" y="1261363"/>
            <a:ext cx="3136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Classification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report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8023" y="1607819"/>
            <a:ext cx="5494019" cy="46878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9823" y="313182"/>
            <a:ext cx="81038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Model</a:t>
            </a:r>
            <a:r>
              <a:rPr sz="4400" spc="-140" dirty="0"/>
              <a:t> </a:t>
            </a:r>
            <a:r>
              <a:rPr sz="4400" spc="-105" dirty="0"/>
              <a:t>Evaluation-</a:t>
            </a:r>
            <a:r>
              <a:rPr sz="4400" spc="-140" dirty="0"/>
              <a:t>Random</a:t>
            </a:r>
            <a:r>
              <a:rPr sz="4400" spc="-120" dirty="0"/>
              <a:t> </a:t>
            </a:r>
            <a:r>
              <a:rPr sz="4400" spc="-35" dirty="0"/>
              <a:t>Forest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43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1410" y="1424178"/>
            <a:ext cx="239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ROC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curve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3429" y="1410080"/>
            <a:ext cx="222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ROC</a:t>
            </a:r>
            <a:r>
              <a:rPr sz="1800" spc="-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curve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800" spc="-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3355" y="1773935"/>
            <a:ext cx="4648200" cy="45110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1404" y="1773935"/>
            <a:ext cx="4587240" cy="44805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4289" y="522554"/>
            <a:ext cx="6240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/>
              <a:t>Model</a:t>
            </a:r>
            <a:r>
              <a:rPr sz="4400" spc="-229" dirty="0"/>
              <a:t> </a:t>
            </a:r>
            <a:r>
              <a:rPr sz="4400" spc="-80" dirty="0"/>
              <a:t>Proposal-</a:t>
            </a:r>
            <a:r>
              <a:rPr sz="4400" spc="-185" dirty="0"/>
              <a:t> </a:t>
            </a:r>
            <a:r>
              <a:rPr sz="4400" spc="-60" dirty="0"/>
              <a:t>XGBoost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44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58434" y="1430528"/>
            <a:ext cx="5833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1358265" algn="l"/>
                <a:tab pos="1534795" algn="l"/>
                <a:tab pos="1722755" algn="l"/>
                <a:tab pos="2174875" algn="l"/>
                <a:tab pos="2647315" algn="l"/>
                <a:tab pos="3368675" algn="l"/>
                <a:tab pos="3754120" algn="l"/>
                <a:tab pos="4411345" algn="l"/>
                <a:tab pos="4534535" algn="l"/>
                <a:tab pos="5409565" algn="l"/>
              </a:tabLst>
            </a:pPr>
            <a:r>
              <a:rPr sz="180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XGBoost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	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ensemble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method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combines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	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multiple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decision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spc="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trees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	</a:t>
            </a:r>
            <a:r>
              <a:rPr sz="1800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sequentially,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8434" y="1850482"/>
            <a:ext cx="5832475" cy="205549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299085" algn="just">
              <a:lnSpc>
                <a:spcPct val="100000"/>
              </a:lnSpc>
              <a:spcBef>
                <a:spcPts val="1110"/>
              </a:spcBef>
            </a:pP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iteratively</a:t>
            </a:r>
            <a:r>
              <a:rPr sz="1800" spc="1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minimizing</a:t>
            </a:r>
            <a:r>
              <a:rPr sz="1800" spc="1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errors.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180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employs</a:t>
            </a:r>
            <a:r>
              <a:rPr sz="1800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gradient</a:t>
            </a:r>
            <a:r>
              <a:rPr sz="1800" spc="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boosting,</a:t>
            </a:r>
            <a:r>
              <a:rPr sz="1800" spc="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optimizing</a:t>
            </a:r>
            <a:r>
              <a:rPr sz="1800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prediction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accuracy</a:t>
            </a:r>
            <a:r>
              <a:rPr sz="1800" spc="1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1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iteratively</a:t>
            </a:r>
            <a:r>
              <a:rPr sz="1800" spc="1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adding</a:t>
            </a:r>
            <a:r>
              <a:rPr sz="1800" spc="1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trees</a:t>
            </a:r>
            <a:r>
              <a:rPr sz="1800" spc="1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correcting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errors,</a:t>
            </a:r>
            <a:r>
              <a:rPr sz="1800" spc="1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1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1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gradient</a:t>
            </a:r>
            <a:r>
              <a:rPr sz="1800" spc="1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descent-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based</a:t>
            </a:r>
            <a:r>
              <a:rPr sz="1800" spc="1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approach.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8450" indent="-285750" algn="just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XGBoost</a:t>
            </a:r>
            <a:r>
              <a:rPr sz="1800" spc="1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achieves</a:t>
            </a:r>
            <a:r>
              <a:rPr sz="1800" spc="1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high</a:t>
            </a:r>
            <a:r>
              <a:rPr sz="1800" spc="1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performance</a:t>
            </a:r>
            <a:r>
              <a:rPr sz="1800" spc="1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across</a:t>
            </a:r>
            <a:r>
              <a:rPr sz="1800" spc="1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various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 algn="just">
              <a:lnSpc>
                <a:spcPct val="100000"/>
              </a:lnSpc>
            </a:pP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tasks</a:t>
            </a:r>
            <a:r>
              <a:rPr sz="1800" spc="1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while</a:t>
            </a:r>
            <a:r>
              <a:rPr sz="1800" spc="2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handling</a:t>
            </a:r>
            <a:r>
              <a:rPr sz="1800" spc="2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diverse</a:t>
            </a:r>
            <a:r>
              <a:rPr sz="1800" spc="1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spc="1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types</a:t>
            </a:r>
            <a:r>
              <a:rPr sz="1800" spc="1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efficiently.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8434" y="4006722"/>
            <a:ext cx="5842000" cy="139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Study</a:t>
            </a:r>
            <a:r>
              <a:rPr sz="1800" spc="2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2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research</a:t>
            </a:r>
            <a:r>
              <a:rPr sz="1800" spc="2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2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Cheng</a:t>
            </a:r>
            <a:r>
              <a:rPr sz="1800" spc="2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Sheng</a:t>
            </a:r>
            <a:r>
              <a:rPr sz="1800" spc="4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et</a:t>
            </a:r>
            <a:r>
              <a:rPr sz="1800" spc="2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</a:t>
            </a:r>
            <a:r>
              <a:rPr sz="1800" spc="22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Haizheng</a:t>
            </a:r>
            <a:r>
              <a:rPr sz="1800" spc="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Yu</a:t>
            </a:r>
            <a:r>
              <a:rPr sz="1800" spc="2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et</a:t>
            </a:r>
            <a:r>
              <a:rPr sz="1800" spc="2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</a:t>
            </a:r>
            <a:r>
              <a:rPr sz="1800" spc="2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reveal</a:t>
            </a:r>
            <a:r>
              <a:rPr sz="1800" spc="2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2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effectiveness</a:t>
            </a:r>
            <a:r>
              <a:rPr sz="1800" spc="3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2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XGBoost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2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prediction</a:t>
            </a:r>
            <a:r>
              <a:rPr sz="1800" spc="2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highlights</a:t>
            </a:r>
            <a:r>
              <a:rPr sz="1800" spc="2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2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potential</a:t>
            </a:r>
            <a:r>
              <a:rPr sz="1800" spc="25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2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25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models</a:t>
            </a:r>
            <a:r>
              <a:rPr sz="1800" spc="2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tackling</a:t>
            </a:r>
            <a:r>
              <a:rPr sz="1800" spc="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complex</a:t>
            </a:r>
            <a:r>
              <a:rPr sz="1800" spc="3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real-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world</a:t>
            </a:r>
            <a:r>
              <a:rPr sz="1800" spc="3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problems</a:t>
            </a:r>
            <a:r>
              <a:rPr sz="1800" spc="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spc="3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nonlinear </a:t>
            </a:r>
            <a:r>
              <a:rPr sz="180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relationships</a:t>
            </a:r>
            <a:r>
              <a:rPr sz="1800" spc="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2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multiple</a:t>
            </a:r>
            <a:r>
              <a:rPr sz="1800" spc="22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influencing</a:t>
            </a:r>
            <a:r>
              <a:rPr sz="1800" spc="2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factors.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8827" y="1621536"/>
            <a:ext cx="5149596" cy="340156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2869" y="522554"/>
            <a:ext cx="6103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/>
              <a:t>Model</a:t>
            </a:r>
            <a:r>
              <a:rPr sz="4400" spc="-235" dirty="0"/>
              <a:t> </a:t>
            </a:r>
            <a:r>
              <a:rPr sz="4400" spc="-40" dirty="0"/>
              <a:t>Support</a:t>
            </a:r>
            <a:r>
              <a:rPr sz="4400" spc="-215" dirty="0"/>
              <a:t> </a:t>
            </a:r>
            <a:r>
              <a:rPr sz="4400" spc="-65" dirty="0"/>
              <a:t>-</a:t>
            </a:r>
            <a:r>
              <a:rPr sz="4400" spc="-60" dirty="0"/>
              <a:t>XGBoost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45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7359" y="1210817"/>
            <a:ext cx="5555615" cy="458914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10"/>
              </a:spcBef>
            </a:pPr>
            <a:r>
              <a:rPr sz="180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1800" spc="1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27685" marR="5080" indent="-287020" algn="just">
              <a:lnSpc>
                <a:spcPts val="1940"/>
              </a:lnSpc>
              <a:spcBef>
                <a:spcPts val="860"/>
              </a:spcBef>
              <a:buFont typeface="Arial MT"/>
              <a:buChar char="•"/>
              <a:tabLst>
                <a:tab pos="527685" algn="l"/>
              </a:tabLst>
            </a:pPr>
            <a:r>
              <a:rPr sz="1800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XGBoost</a:t>
            </a:r>
            <a:r>
              <a:rPr sz="1800" spc="3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1800" spc="3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</a:t>
            </a:r>
            <a:r>
              <a:rPr sz="1800" spc="3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performed</a:t>
            </a:r>
            <a:r>
              <a:rPr sz="1800" spc="3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spc="3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75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trees</a:t>
            </a:r>
            <a:r>
              <a:rPr sz="1800" spc="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 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('n_estimators'),</a:t>
            </a:r>
            <a:r>
              <a:rPr sz="1800" spc="40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6</a:t>
            </a:r>
            <a:r>
              <a:rPr sz="1800" spc="4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 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levels</a:t>
            </a:r>
            <a:r>
              <a:rPr sz="1800" spc="4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 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 </a:t>
            </a:r>
            <a:r>
              <a:rPr sz="180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('max_depth'),</a:t>
            </a:r>
            <a:r>
              <a:rPr sz="1800" spc="1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0.1</a:t>
            </a:r>
            <a:r>
              <a:rPr sz="1800" spc="1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1800" spc="1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27685" marR="15875" indent="-287020" algn="just">
              <a:lnSpc>
                <a:spcPts val="1940"/>
              </a:lnSpc>
              <a:spcBef>
                <a:spcPts val="520"/>
              </a:spcBef>
              <a:buFont typeface="Arial MT"/>
              <a:buChar char="•"/>
              <a:tabLst>
                <a:tab pos="527685" algn="l"/>
              </a:tabLst>
            </a:pP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Evaluated</a:t>
            </a:r>
            <a:r>
              <a:rPr sz="1800" spc="1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1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'mlogloss'</a:t>
            </a:r>
            <a:r>
              <a:rPr sz="1800" spc="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('eval_metrics')</a:t>
            </a:r>
            <a:r>
              <a:rPr sz="1800" spc="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'multi:softmax'</a:t>
            </a:r>
            <a:r>
              <a:rPr sz="1800" spc="1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('objective')</a:t>
            </a:r>
            <a:r>
              <a:rPr sz="1800" spc="2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2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imbalanced</a:t>
            </a:r>
            <a:r>
              <a:rPr sz="1800" spc="2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 indent="-286385" algn="just">
              <a:lnSpc>
                <a:spcPct val="100000"/>
              </a:lnSpc>
              <a:spcBef>
                <a:spcPts val="171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Dataset</a:t>
            </a:r>
            <a:r>
              <a:rPr sz="1800" spc="3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split:</a:t>
            </a:r>
            <a:r>
              <a:rPr sz="1800" spc="3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70%</a:t>
            </a:r>
            <a:r>
              <a:rPr sz="1800" spc="3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3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training,</a:t>
            </a:r>
            <a:r>
              <a:rPr sz="1800" spc="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20%</a:t>
            </a:r>
            <a:r>
              <a:rPr sz="1800" spc="3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3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validation,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2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10%</a:t>
            </a:r>
            <a:r>
              <a:rPr sz="1800" spc="2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2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 indent="-286385" algn="just">
              <a:lnSpc>
                <a:spcPct val="100000"/>
              </a:lnSpc>
              <a:spcBef>
                <a:spcPts val="209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1800" spc="1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completed</a:t>
            </a:r>
            <a:r>
              <a:rPr sz="1800" spc="1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roughly</a:t>
            </a:r>
            <a:r>
              <a:rPr sz="1800" spc="1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5.86</a:t>
            </a:r>
            <a:r>
              <a:rPr sz="1800" spc="1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seconds.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 marR="6985" indent="-287020" algn="just">
              <a:lnSpc>
                <a:spcPct val="15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</a:t>
            </a:r>
            <a:r>
              <a:rPr sz="1800" spc="1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achieved</a:t>
            </a:r>
            <a:r>
              <a:rPr sz="1800" spc="1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0.91</a:t>
            </a:r>
            <a:r>
              <a:rPr sz="1800" spc="1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accuracy</a:t>
            </a:r>
            <a:r>
              <a:rPr sz="1800" spc="1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0.22</a:t>
            </a:r>
            <a:r>
              <a:rPr sz="1800" spc="1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r>
              <a:rPr sz="1800" spc="1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validation,</a:t>
            </a:r>
            <a:r>
              <a:rPr sz="1800" spc="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maintaining</a:t>
            </a:r>
            <a:r>
              <a:rPr sz="1800" spc="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0.90</a:t>
            </a:r>
            <a:r>
              <a:rPr sz="180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accuracy</a:t>
            </a:r>
            <a:r>
              <a:rPr sz="1800" spc="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 </a:t>
            </a:r>
            <a:r>
              <a:rPr sz="180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3587" y="1371600"/>
            <a:ext cx="5428488" cy="18851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3578352"/>
            <a:ext cx="5321808" cy="25389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8092" y="555193"/>
            <a:ext cx="333882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Introduction</a:t>
            </a:r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11257280" y="572770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4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6109" y="1625879"/>
            <a:ext cx="5057140" cy="393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7780" indent="-287020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Crime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has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significant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impact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individuals, families,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societies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causing</a:t>
            </a:r>
            <a:r>
              <a:rPr sz="1600" spc="2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economic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setbacks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social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disturbances.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5875" indent="-287020" algn="just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Factors</a:t>
            </a:r>
            <a:r>
              <a:rPr sz="1600" spc="3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such</a:t>
            </a:r>
            <a:r>
              <a:rPr sz="1600" spc="3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1600" spc="3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socioeconomic</a:t>
            </a:r>
            <a:r>
              <a:rPr sz="1600" spc="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inequalities,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limited</a:t>
            </a:r>
            <a:r>
              <a:rPr sz="1600" spc="3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opportunities,</a:t>
            </a:r>
            <a:r>
              <a:rPr sz="1600" spc="3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substance</a:t>
            </a:r>
            <a:r>
              <a:rPr sz="1600" spc="3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abuse,</a:t>
            </a:r>
            <a:r>
              <a:rPr sz="1600" spc="3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firearm</a:t>
            </a:r>
            <a:r>
              <a:rPr sz="1600" spc="4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availability</a:t>
            </a:r>
            <a:r>
              <a:rPr sz="1600" spc="40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contribute</a:t>
            </a:r>
            <a:r>
              <a:rPr sz="1600" spc="4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3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3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4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urban areas.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 indent="-287020" algn="just">
              <a:lnSpc>
                <a:spcPct val="150000"/>
              </a:lnSpc>
              <a:spcBef>
                <a:spcPts val="100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Poverty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unemployment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drive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illegal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activities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while</a:t>
            </a:r>
            <a:r>
              <a:rPr sz="1600" spc="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societal</a:t>
            </a:r>
            <a:r>
              <a:rPr sz="1600" spc="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inequities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compound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challenges</a:t>
            </a:r>
            <a:r>
              <a:rPr sz="1600" spc="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marginalized</a:t>
            </a:r>
            <a:r>
              <a:rPr sz="16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neighborhoods.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4859" y="914400"/>
            <a:ext cx="495604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2991" y="522554"/>
            <a:ext cx="6181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/>
              <a:t>Model</a:t>
            </a:r>
            <a:r>
              <a:rPr sz="4400" spc="-185" dirty="0"/>
              <a:t> </a:t>
            </a:r>
            <a:r>
              <a:rPr sz="4400" spc="-80" dirty="0"/>
              <a:t>Building</a:t>
            </a:r>
            <a:r>
              <a:rPr sz="4400" spc="-165" dirty="0"/>
              <a:t> </a:t>
            </a:r>
            <a:r>
              <a:rPr sz="4400" spc="-65" dirty="0"/>
              <a:t>-</a:t>
            </a:r>
            <a:r>
              <a:rPr sz="4400" spc="-60" dirty="0"/>
              <a:t>XGBoost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46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9371" y="1228067"/>
            <a:ext cx="6983730" cy="505206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Baseline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achieved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0.90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accuracy,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prompting</a:t>
            </a:r>
            <a:r>
              <a:rPr sz="16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hyperparameter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9050" indent="-287020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1356360" algn="l"/>
                <a:tab pos="2757170" algn="l"/>
                <a:tab pos="3074035" algn="l"/>
                <a:tab pos="4017645" algn="l"/>
                <a:tab pos="5499100" algn="l"/>
                <a:tab pos="6084570" algn="l"/>
                <a:tab pos="6609080" algn="l"/>
              </a:tabLst>
            </a:pP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Employed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GridSearchCV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optimize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'n_estimators'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(100,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125)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'learning_rate'</a:t>
            </a:r>
            <a:r>
              <a:rPr sz="16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(0.01)</a:t>
            </a:r>
            <a:r>
              <a:rPr sz="16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combinations.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5240" indent="-287020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n_estimators</a:t>
            </a:r>
            <a:r>
              <a:rPr sz="1600" spc="3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1600" spc="2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125</a:t>
            </a:r>
            <a:r>
              <a:rPr sz="1600" spc="2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2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1600" spc="3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rate</a:t>
            </a:r>
            <a:r>
              <a:rPr sz="1600" spc="2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1600" spc="2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0.01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are</a:t>
            </a:r>
            <a:r>
              <a:rPr sz="1600" spc="2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selected</a:t>
            </a:r>
            <a:r>
              <a:rPr sz="1600" spc="3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1600" spc="2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best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parameter.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7145" indent="-287020">
              <a:lnSpc>
                <a:spcPct val="15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Despite</a:t>
            </a:r>
            <a:r>
              <a:rPr sz="1600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increased</a:t>
            </a:r>
            <a:r>
              <a:rPr sz="1600" spc="2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training</a:t>
            </a:r>
            <a:r>
              <a:rPr sz="1600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time,</a:t>
            </a:r>
            <a:r>
              <a:rPr sz="1600" spc="2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both</a:t>
            </a:r>
            <a:r>
              <a:rPr sz="1600" spc="2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sets</a:t>
            </a:r>
            <a:r>
              <a:rPr sz="1600" spc="2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hyperparameters</a:t>
            </a:r>
            <a:r>
              <a:rPr sz="1600" spc="2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yielded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same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90%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16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test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7145" indent="-287020">
              <a:lnSpc>
                <a:spcPct val="15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  <a:tab pos="1124585" algn="l"/>
                <a:tab pos="2538095" algn="l"/>
                <a:tab pos="3063875" algn="l"/>
                <a:tab pos="4508500" algn="l"/>
                <a:tab pos="4868545" algn="l"/>
                <a:tab pos="5432425" algn="l"/>
                <a:tab pos="6168390" algn="l"/>
              </a:tabLst>
            </a:pP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n_estimators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learning_rate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at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0.01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didn't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enhance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600" spc="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despite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longer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training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duration.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 indent="-287020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  <a:tab pos="1589405" algn="l"/>
                <a:tab pos="2084705" algn="l"/>
                <a:tab pos="2734310" algn="l"/>
                <a:tab pos="3188335" algn="l"/>
                <a:tab pos="4264660" algn="l"/>
                <a:tab pos="4959985" algn="l"/>
                <a:tab pos="6769100" algn="l"/>
              </a:tabLst>
            </a:pP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Highlighted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need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exploring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other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hyperparameters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or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techniques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potential</a:t>
            </a:r>
            <a:r>
              <a:rPr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improvement.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44651" y="1421891"/>
            <a:ext cx="3688079" cy="20162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651" y="3717035"/>
            <a:ext cx="3555491" cy="263804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5058" y="333882"/>
            <a:ext cx="672528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" dirty="0"/>
              <a:t>Model</a:t>
            </a:r>
            <a:r>
              <a:rPr sz="4400" spc="-240" dirty="0"/>
              <a:t> </a:t>
            </a:r>
            <a:r>
              <a:rPr sz="4400" spc="-80" dirty="0"/>
              <a:t>Evaluation-</a:t>
            </a:r>
            <a:r>
              <a:rPr sz="4400" spc="-185" dirty="0"/>
              <a:t> </a:t>
            </a:r>
            <a:r>
              <a:rPr sz="4400" spc="-50" dirty="0"/>
              <a:t>XGBoost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47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914" y="1277873"/>
            <a:ext cx="3298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Classification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report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2478" y="1310767"/>
            <a:ext cx="3136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Classification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report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8263" y="1630679"/>
            <a:ext cx="3410712" cy="46863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3484" y="1630679"/>
            <a:ext cx="3665219" cy="466344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52206" y="2393188"/>
            <a:ext cx="318071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800" spc="-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800" spc="-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91%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f1</a:t>
            </a:r>
            <a:r>
              <a:rPr sz="1800" spc="-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score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800" spc="-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90%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299085" marR="174625" indent="-287020">
              <a:lnSpc>
                <a:spcPct val="15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800" spc="-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800" spc="-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90%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f1</a:t>
            </a:r>
            <a:r>
              <a:rPr sz="1800" spc="-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score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800" spc="-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89%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0298" y="313182"/>
            <a:ext cx="65881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" dirty="0"/>
              <a:t>Model</a:t>
            </a:r>
            <a:r>
              <a:rPr sz="4400" spc="-165" dirty="0"/>
              <a:t> </a:t>
            </a:r>
            <a:r>
              <a:rPr sz="4400" spc="-105" dirty="0"/>
              <a:t>Evaluation-</a:t>
            </a:r>
            <a:r>
              <a:rPr sz="4400" spc="-50" dirty="0"/>
              <a:t>XGBoost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48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1410" y="1424178"/>
            <a:ext cx="239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ROC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curve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3429" y="1410080"/>
            <a:ext cx="222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ROC</a:t>
            </a:r>
            <a:r>
              <a:rPr sz="1800" spc="-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curve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800" spc="-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53083" y="1895855"/>
            <a:ext cx="4404360" cy="44683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4556" y="1883664"/>
            <a:ext cx="4404359" cy="446836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8735" y="764794"/>
            <a:ext cx="72282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" dirty="0"/>
              <a:t>Model</a:t>
            </a:r>
            <a:r>
              <a:rPr sz="4400" spc="-150" dirty="0"/>
              <a:t> </a:t>
            </a:r>
            <a:r>
              <a:rPr sz="4400" spc="-105" dirty="0"/>
              <a:t>Proposal-</a:t>
            </a:r>
            <a:r>
              <a:rPr sz="4400" spc="-80" dirty="0"/>
              <a:t>Decision</a:t>
            </a:r>
            <a:r>
              <a:rPr sz="4400" spc="-135" dirty="0"/>
              <a:t> </a:t>
            </a:r>
            <a:r>
              <a:rPr sz="4400" spc="-35" dirty="0"/>
              <a:t>Tree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49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4045" y="1395354"/>
            <a:ext cx="5907405" cy="4669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15240" indent="-287020" algn="just">
              <a:lnSpc>
                <a:spcPct val="15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300990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Decision</a:t>
            </a:r>
            <a:r>
              <a:rPr sz="1600" spc="4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trees,</a:t>
            </a:r>
            <a:r>
              <a:rPr sz="1600" spc="4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4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supervised</a:t>
            </a:r>
            <a:r>
              <a:rPr sz="1600" spc="4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1600" spc="43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algorithm</a:t>
            </a:r>
            <a:r>
              <a:rPr sz="1600" spc="43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4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1600" spc="4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non-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parametric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classifier,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provide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straightforward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yet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powerful</a:t>
            </a:r>
            <a:r>
              <a:rPr sz="1600" spc="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approach</a:t>
            </a:r>
            <a:r>
              <a:rPr sz="1600" spc="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interpretability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automatic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selection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advantages.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5240" indent="-287020" algn="just">
              <a:lnSpc>
                <a:spcPct val="15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  <a:tab pos="300990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The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process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prediction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Trees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entails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moving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600" spc="4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initial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node</a:t>
            </a:r>
            <a:r>
              <a:rPr sz="1600" spc="4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final</a:t>
            </a:r>
            <a:r>
              <a:rPr sz="1600" spc="4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node,</a:t>
            </a:r>
            <a:r>
              <a:rPr sz="1600" spc="4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where</a:t>
            </a:r>
            <a:r>
              <a:rPr sz="1600" spc="4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each</a:t>
            </a:r>
            <a:r>
              <a:rPr sz="1600" spc="4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node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makes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decision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based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particular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characteristic,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creating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hierarchical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series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guidelines.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 indent="-287020" algn="just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  <a:tab pos="300990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Insights</a:t>
            </a:r>
            <a:r>
              <a:rPr sz="1600" spc="3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600" spc="3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research</a:t>
            </a:r>
            <a:r>
              <a:rPr sz="1600" spc="3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3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Rokach</a:t>
            </a:r>
            <a:r>
              <a:rPr sz="1600" spc="3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spc="3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spc="3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3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Ahishakiye</a:t>
            </a:r>
            <a:r>
              <a:rPr sz="1600" spc="3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validate</a:t>
            </a:r>
            <a:r>
              <a:rPr sz="16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practicality,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simplicity,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transparency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4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trees</a:t>
            </a:r>
            <a:r>
              <a:rPr sz="1600" spc="4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4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real-life</a:t>
            </a:r>
            <a:r>
              <a:rPr sz="1600" spc="48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situations,</a:t>
            </a:r>
            <a:r>
              <a:rPr sz="1600" spc="4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1600" spc="4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well</a:t>
            </a:r>
            <a:r>
              <a:rPr sz="1600" spc="4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enhancements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algorithm.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3587" y="2205227"/>
            <a:ext cx="4764024" cy="364388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7314" y="764794"/>
            <a:ext cx="70923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" dirty="0"/>
              <a:t>Model</a:t>
            </a:r>
            <a:r>
              <a:rPr sz="4400" spc="-140" dirty="0"/>
              <a:t> </a:t>
            </a:r>
            <a:r>
              <a:rPr sz="4400" spc="-75" dirty="0"/>
              <a:t>Support-</a:t>
            </a:r>
            <a:r>
              <a:rPr sz="4400" spc="-80" dirty="0"/>
              <a:t>Decision</a:t>
            </a:r>
            <a:r>
              <a:rPr sz="4400" spc="-140" dirty="0"/>
              <a:t> </a:t>
            </a:r>
            <a:r>
              <a:rPr sz="4400" spc="-35" dirty="0"/>
              <a:t>Tree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50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4045" y="1439062"/>
            <a:ext cx="5880735" cy="41624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Baseline</a:t>
            </a:r>
            <a:r>
              <a:rPr sz="16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Model: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41300">
              <a:lnSpc>
                <a:spcPct val="100000"/>
              </a:lnSpc>
              <a:spcBef>
                <a:spcPts val="615"/>
              </a:spcBef>
            </a:pP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Hyperparameters: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79755" indent="-33845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5797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Criterion:</a:t>
            </a:r>
            <a:r>
              <a:rPr sz="1600" spc="3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'gini'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527685" algn="l"/>
              </a:tabLst>
            </a:pP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Splitter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strategy: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'best'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527685" algn="l"/>
                <a:tab pos="4147820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Max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depth:</a:t>
            </a:r>
            <a:r>
              <a:rPr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None</a:t>
            </a:r>
            <a:r>
              <a:rPr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(unlimited</a:t>
            </a:r>
            <a:r>
              <a:rPr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growth)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-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5276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Min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samples</a:t>
            </a:r>
            <a:r>
              <a:rPr sz="1600" spc="2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split: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2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5276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Min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samples</a:t>
            </a:r>
            <a:r>
              <a:rPr sz="1600" spc="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leaf: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1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5276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Min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weighted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fraction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leaf: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0.0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5276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Max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features: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None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(consider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all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features)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27685" indent="-28638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5276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Random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state:</a:t>
            </a:r>
            <a:r>
              <a:rPr sz="1600" spc="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None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(allows</a:t>
            </a:r>
            <a:r>
              <a:rPr sz="1600" spc="2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non-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deterministic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behavior)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spcBef>
                <a:spcPts val="165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Performance: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527685" lvl="1" indent="-28638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5276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Accuracy: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92.77%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spcBef>
                <a:spcPts val="165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Training</a:t>
            </a:r>
            <a:r>
              <a:rPr sz="16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time:</a:t>
            </a:r>
            <a:r>
              <a:rPr sz="1600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62.69</a:t>
            </a:r>
            <a:r>
              <a:rPr sz="16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seconds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6551" y="1540764"/>
            <a:ext cx="4861559" cy="417575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5001" y="264921"/>
            <a:ext cx="716978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Model</a:t>
            </a:r>
            <a:r>
              <a:rPr sz="4400" spc="-185" dirty="0"/>
              <a:t> </a:t>
            </a:r>
            <a:r>
              <a:rPr sz="4400" spc="-100" dirty="0"/>
              <a:t>Building-</a:t>
            </a:r>
            <a:r>
              <a:rPr sz="4400" spc="-70" dirty="0"/>
              <a:t>Decision</a:t>
            </a:r>
            <a:r>
              <a:rPr sz="4400" spc="-170" dirty="0"/>
              <a:t> </a:t>
            </a:r>
            <a:r>
              <a:rPr sz="4400" spc="-30" dirty="0"/>
              <a:t>Tree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51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679" y="4619893"/>
            <a:ext cx="11169015" cy="17538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Hyperparameter</a:t>
            </a:r>
            <a:r>
              <a:rPr sz="1600" spc="2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Tuned</a:t>
            </a:r>
            <a:r>
              <a:rPr sz="1600" spc="25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GridSearchCV:</a:t>
            </a:r>
            <a:r>
              <a:rPr sz="1600" spc="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Utilized</a:t>
            </a:r>
            <a:r>
              <a:rPr sz="1600" spc="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GridSearchCV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hyperparameter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optimization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Duration: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Approximately</a:t>
            </a:r>
            <a:r>
              <a:rPr sz="16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8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hours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extensive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grid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search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 indent="-287020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  <a:tab pos="2618740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Best</a:t>
            </a:r>
            <a:r>
              <a:rPr sz="1600" spc="2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Hyperparameters: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Criterion: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'entropy’,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Max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depth: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15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,Max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features: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None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,Min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samples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leaf: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4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,Min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samples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split:</a:t>
            </a:r>
            <a:r>
              <a:rPr sz="1600" spc="22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5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3587" y="1141475"/>
            <a:ext cx="5943600" cy="33253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943355"/>
            <a:ext cx="4482083" cy="407974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9758" y="333882"/>
            <a:ext cx="77127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Model</a:t>
            </a:r>
            <a:r>
              <a:rPr sz="4400" spc="-150" dirty="0"/>
              <a:t> </a:t>
            </a:r>
            <a:r>
              <a:rPr sz="4400" spc="-105" dirty="0"/>
              <a:t>Evaluation-</a:t>
            </a:r>
            <a:r>
              <a:rPr sz="4400" spc="-75" dirty="0"/>
              <a:t>Decision</a:t>
            </a:r>
            <a:r>
              <a:rPr sz="4400" spc="-114" dirty="0"/>
              <a:t> </a:t>
            </a:r>
            <a:r>
              <a:rPr sz="4400" spc="-25" dirty="0"/>
              <a:t>Tree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52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5987" y="1609344"/>
            <a:ext cx="2868167" cy="4762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9288" y="1609344"/>
            <a:ext cx="3008375" cy="4762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1756" y="1277873"/>
            <a:ext cx="10747375" cy="5052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33800" algn="l"/>
              </a:tabLst>
            </a:pP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Classification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report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Classification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report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160"/>
              </a:spcBef>
            </a:pPr>
            <a:endParaRPr sz="1600">
              <a:latin typeface="Tahoma" panose="020B0604030504040204"/>
              <a:cs typeface="Tahoma" panose="020B0604030504040204"/>
            </a:endParaRPr>
          </a:p>
          <a:p>
            <a:pPr marL="7805420" indent="-286385" algn="just">
              <a:lnSpc>
                <a:spcPct val="100000"/>
              </a:lnSpc>
              <a:buFont typeface="Arial MT"/>
              <a:buChar char="•"/>
              <a:tabLst>
                <a:tab pos="7805420" algn="l"/>
              </a:tabLst>
            </a:pP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Accuracy: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93%,</a:t>
            </a: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f1</a:t>
            </a:r>
            <a:r>
              <a:rPr sz="1800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score:</a:t>
            </a:r>
            <a:r>
              <a:rPr sz="1800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93%,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7806055" algn="just">
              <a:lnSpc>
                <a:spcPct val="100000"/>
              </a:lnSpc>
              <a:spcBef>
                <a:spcPts val="1080"/>
              </a:spcBef>
            </a:pPr>
            <a:r>
              <a:rPr sz="18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800" spc="-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tuning.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7806055" marR="6350" indent="-287020" algn="just">
              <a:lnSpc>
                <a:spcPct val="150000"/>
              </a:lnSpc>
              <a:spcBef>
                <a:spcPts val="5"/>
              </a:spcBef>
              <a:buFont typeface="Arial MT"/>
              <a:buChar char="•"/>
              <a:tabLst>
                <a:tab pos="7806055" algn="l"/>
              </a:tabLst>
            </a:pP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Accuracy: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94%</a:t>
            </a:r>
            <a:r>
              <a:rPr sz="18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,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f1</a:t>
            </a:r>
            <a:r>
              <a:rPr sz="1800" spc="-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score:94%, </a:t>
            </a:r>
            <a:r>
              <a:rPr sz="18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tuning.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7805420" indent="-286385" algn="just">
              <a:lnSpc>
                <a:spcPct val="100000"/>
              </a:lnSpc>
              <a:spcBef>
                <a:spcPts val="1080"/>
              </a:spcBef>
              <a:buFont typeface="Arial MT"/>
              <a:buChar char="•"/>
              <a:tabLst>
                <a:tab pos="7805420" algn="l"/>
              </a:tabLst>
            </a:pP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Training</a:t>
            </a:r>
            <a:r>
              <a:rPr sz="1800" spc="-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time:</a:t>
            </a:r>
            <a:r>
              <a:rPr sz="1800" spc="-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65.13</a:t>
            </a:r>
            <a:r>
              <a:rPr sz="1800" spc="-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seconds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7806055" marR="5080" indent="-287020" algn="just">
              <a:lnSpc>
                <a:spcPct val="150000"/>
              </a:lnSpc>
              <a:buFont typeface="Arial MT"/>
              <a:buChar char="•"/>
              <a:tabLst>
                <a:tab pos="7806055" algn="l"/>
              </a:tabLst>
            </a:pP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Generalization</a:t>
            </a:r>
            <a:r>
              <a:rPr sz="1800" spc="2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 </a:t>
            </a:r>
            <a:r>
              <a:rPr sz="1800" spc="-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Assessment: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Validated</a:t>
            </a:r>
            <a:r>
              <a:rPr sz="18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18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18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independent </a:t>
            </a:r>
            <a:r>
              <a:rPr sz="18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test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set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7804785" indent="-285750" algn="just">
              <a:lnSpc>
                <a:spcPct val="100000"/>
              </a:lnSpc>
              <a:spcBef>
                <a:spcPts val="1080"/>
              </a:spcBef>
              <a:buFont typeface="Arial MT"/>
              <a:buChar char="•"/>
              <a:tabLst>
                <a:tab pos="7804150" algn="l"/>
                <a:tab pos="7806055" algn="l"/>
              </a:tabLst>
            </a:pPr>
            <a:r>
              <a:rPr sz="1800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Insights</a:t>
            </a:r>
            <a:r>
              <a:rPr sz="1800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into</a:t>
            </a:r>
            <a:r>
              <a:rPr sz="1800" spc="-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effectiveness</a:t>
            </a:r>
            <a:r>
              <a:rPr sz="1800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7806055" marR="5080" algn="just">
              <a:lnSpc>
                <a:spcPct val="150000"/>
              </a:lnSpc>
              <a:spcBef>
                <a:spcPts val="5"/>
              </a:spcBef>
              <a:tabLst>
                <a:tab pos="9468485" algn="l"/>
                <a:tab pos="10418445" algn="l"/>
              </a:tabLst>
            </a:pP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reliability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trained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800" spc="-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419" y="313182"/>
            <a:ext cx="77127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Model</a:t>
            </a:r>
            <a:r>
              <a:rPr sz="4400" spc="-150" dirty="0"/>
              <a:t> </a:t>
            </a:r>
            <a:r>
              <a:rPr sz="4400" spc="-105" dirty="0"/>
              <a:t>Evaluation-</a:t>
            </a:r>
            <a:r>
              <a:rPr sz="4400" spc="-75" dirty="0"/>
              <a:t>Decision</a:t>
            </a:r>
            <a:r>
              <a:rPr sz="4400" spc="-114" dirty="0"/>
              <a:t> </a:t>
            </a:r>
            <a:r>
              <a:rPr sz="4400" spc="-25" dirty="0"/>
              <a:t>Tree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53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3587" y="1868423"/>
            <a:ext cx="5369052" cy="43799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359" y="1868423"/>
            <a:ext cx="5369051" cy="43799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91410" y="1424178"/>
            <a:ext cx="239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ROC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curve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before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3429" y="1410080"/>
            <a:ext cx="222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ROC</a:t>
            </a:r>
            <a:r>
              <a:rPr sz="1800" spc="-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curve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after</a:t>
            </a:r>
            <a:r>
              <a:rPr sz="1800" spc="-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Tuning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314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Model</a:t>
            </a:r>
            <a:r>
              <a:rPr spc="-215" dirty="0"/>
              <a:t> </a:t>
            </a:r>
            <a:r>
              <a:rPr spc="-110" dirty="0"/>
              <a:t>Comparison</a:t>
            </a:r>
            <a:endParaRPr spc="-110" dirty="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54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3768" y="1248283"/>
          <a:ext cx="10867390" cy="5099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7315"/>
                <a:gridCol w="4011929"/>
                <a:gridCol w="2694305"/>
                <a:gridCol w="2694304"/>
              </a:tblGrid>
              <a:tr h="267970">
                <a:tc>
                  <a:txBody>
                    <a:bodyPr/>
                    <a:lstStyle/>
                    <a:p>
                      <a:pPr marL="3238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Model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3238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Advantages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Disadvantages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Perfromance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</a:tr>
              <a:tr h="1162050">
                <a:tc>
                  <a:txBody>
                    <a:bodyPr/>
                    <a:lstStyle/>
                    <a:p>
                      <a:pPr marL="3238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b="1" spc="-10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Random</a:t>
                      </a:r>
                      <a:r>
                        <a:rPr sz="1200" b="1" spc="-6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Forest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169545" indent="-137160">
                        <a:lnSpc>
                          <a:spcPct val="100000"/>
                        </a:lnSpc>
                        <a:spcBef>
                          <a:spcPts val="185"/>
                        </a:spcBef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Ensemble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method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contributes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to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model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robustness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8910" indent="-136525">
                        <a:lnSpc>
                          <a:spcPct val="100000"/>
                        </a:lnSpc>
                        <a:buChar char="•"/>
                        <a:tabLst>
                          <a:tab pos="168910" algn="l"/>
                        </a:tabLst>
                      </a:pP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Different</a:t>
                      </a:r>
                      <a:r>
                        <a:rPr sz="1200" spc="-1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trees</a:t>
                      </a:r>
                      <a:r>
                        <a:rPr sz="1200" spc="-1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can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be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built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simultaneously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8910" indent="-136525">
                        <a:lnSpc>
                          <a:spcPct val="100000"/>
                        </a:lnSpc>
                        <a:buChar char="•"/>
                        <a:tabLst>
                          <a:tab pos="168910" algn="l"/>
                        </a:tabLst>
                      </a:pP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Provides</a:t>
                      </a:r>
                      <a:r>
                        <a:rPr sz="1200" spc="-1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high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accuracy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8910" indent="-136525">
                        <a:lnSpc>
                          <a:spcPct val="100000"/>
                        </a:lnSpc>
                        <a:buChar char="•"/>
                        <a:tabLst>
                          <a:tab pos="168910" algn="l"/>
                        </a:tabLst>
                      </a:pPr>
                      <a:r>
                        <a:rPr sz="1200" spc="-50" dirty="0">
                          <a:latin typeface="Tahoma" panose="020B0604030504040204"/>
                          <a:cs typeface="Tahoma" panose="020B0604030504040204"/>
                        </a:rPr>
                        <a:t>Works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with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both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categorical</a:t>
                      </a:r>
                      <a:r>
                        <a:rPr sz="1200" spc="-14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and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numerical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variables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169545" indent="-136525">
                        <a:lnSpc>
                          <a:spcPct val="100000"/>
                        </a:lnSpc>
                        <a:spcBef>
                          <a:spcPts val="185"/>
                        </a:spcBef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40" dirty="0">
                          <a:latin typeface="Tahoma" panose="020B0604030504040204"/>
                          <a:cs typeface="Tahoma" panose="020B0604030504040204"/>
                        </a:rPr>
                        <a:t>Less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Interpretable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than</a:t>
                      </a:r>
                      <a:r>
                        <a:rPr sz="1200" spc="-8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DT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33020" marR="583565" indent="136525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Computationally</a:t>
                      </a:r>
                      <a:r>
                        <a:rPr sz="1200" spc="-1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40" dirty="0">
                          <a:latin typeface="Tahoma" panose="020B0604030504040204"/>
                          <a:cs typeface="Tahoma" panose="020B0604030504040204"/>
                        </a:rPr>
                        <a:t>expensive</a:t>
                      </a:r>
                      <a:r>
                        <a:rPr sz="1200" spc="-8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on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large</a:t>
                      </a:r>
                      <a:r>
                        <a:rPr sz="1200" spc="-1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dataset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9545" indent="-136525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Biased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toward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the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dominant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class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205105" marR="123190" indent="-172720">
                        <a:lnSpc>
                          <a:spcPct val="100000"/>
                        </a:lnSpc>
                        <a:spcBef>
                          <a:spcPts val="185"/>
                        </a:spcBef>
                        <a:buFont typeface="Arial MT"/>
                        <a:buChar char="•"/>
                        <a:tabLst>
                          <a:tab pos="204470" algn="l"/>
                        </a:tabLst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After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Hyper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tuning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model,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the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performance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of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model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progressed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increased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from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73%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91%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f1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score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from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70%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91%.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05105" marR="76835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04470" algn="l"/>
                        </a:tabLst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Running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time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decreased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from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7mins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to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2mins.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</a:tr>
              <a:tr h="979169">
                <a:tc>
                  <a:txBody>
                    <a:bodyPr/>
                    <a:lstStyle/>
                    <a:p>
                      <a:pPr marL="3238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b="1" spc="-8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Decision</a:t>
                      </a:r>
                      <a:r>
                        <a:rPr sz="1200" b="1" spc="-10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Tree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323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S Gothic" panose="020B0609070205080204" charset="-128"/>
                          <a:cs typeface="MS Gothic" panose="020B0609070205080204" charset="-128"/>
                        </a:rPr>
                        <a:t>（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C4.5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MS Gothic" panose="020B0609070205080204" charset="-128"/>
                          <a:cs typeface="MS Gothic" panose="020B0609070205080204" charset="-128"/>
                        </a:rPr>
                        <a:t>）</a:t>
                      </a:r>
                      <a:endParaRPr sz="1200">
                        <a:latin typeface="MS Gothic" panose="020B0609070205080204" charset="-128"/>
                        <a:cs typeface="MS Gothic" panose="020B0609070205080204" charset="-128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168910" indent="-136525">
                        <a:lnSpc>
                          <a:spcPct val="100000"/>
                        </a:lnSpc>
                        <a:spcBef>
                          <a:spcPts val="185"/>
                        </a:spcBef>
                        <a:buChar char="•"/>
                        <a:tabLst>
                          <a:tab pos="168910" algn="l"/>
                        </a:tabLst>
                      </a:pP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Provides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40" dirty="0">
                          <a:latin typeface="Tahoma" panose="020B0604030504040204"/>
                          <a:cs typeface="Tahoma" panose="020B0604030504040204"/>
                        </a:rPr>
                        <a:t>human-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readable</a:t>
                      </a:r>
                      <a:r>
                        <a:rPr sz="1200" spc="-7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prediction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9545" indent="-137160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Adapt</a:t>
                      </a:r>
                      <a:r>
                        <a:rPr sz="1200" spc="-14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to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both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categorical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and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numerical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attributes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8910" indent="-13652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168910" algn="l"/>
                        </a:tabLst>
                      </a:pPr>
                      <a:r>
                        <a:rPr sz="1200" spc="-40" dirty="0">
                          <a:latin typeface="Tahoma" panose="020B0604030504040204"/>
                          <a:cs typeface="Tahoma" panose="020B0604030504040204"/>
                        </a:rPr>
                        <a:t>Can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handle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missing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values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8910" indent="-136525">
                        <a:lnSpc>
                          <a:spcPct val="100000"/>
                        </a:lnSpc>
                        <a:buChar char="•"/>
                        <a:tabLst>
                          <a:tab pos="168910" algn="l"/>
                        </a:tabLst>
                      </a:pP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Scalable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to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large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datasets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169545" indent="-136525">
                        <a:lnSpc>
                          <a:spcPct val="100000"/>
                        </a:lnSpc>
                        <a:spcBef>
                          <a:spcPts val="185"/>
                        </a:spcBef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Sensitive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to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noisy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r>
                        <a:rPr sz="1200" spc="-1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and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outliers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9545" indent="-136525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40" dirty="0">
                          <a:latin typeface="Tahoma" panose="020B0604030504040204"/>
                          <a:cs typeface="Tahoma" panose="020B0604030504040204"/>
                        </a:rPr>
                        <a:t>Designed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for</a:t>
                      </a:r>
                      <a:r>
                        <a:rPr sz="1200" spc="-8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classification,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limit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support</a:t>
                      </a:r>
                      <a:r>
                        <a:rPr sz="1200" spc="-14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for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regression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9545" indent="-136525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Easily</a:t>
                      </a:r>
                      <a:r>
                        <a:rPr sz="1200" spc="-1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lead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to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overfitting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206375" indent="-173355">
                        <a:lnSpc>
                          <a:spcPct val="100000"/>
                        </a:lnSpc>
                        <a:spcBef>
                          <a:spcPts val="185"/>
                        </a:spcBef>
                        <a:buFont typeface="Arial MT"/>
                        <a:buChar char="•"/>
                        <a:tabLst>
                          <a:tab pos="206375" algn="l"/>
                        </a:tabLst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Accuracy: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93%,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f1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score: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93%,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before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0510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tuning.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05105" marR="311150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204470" algn="l"/>
                        </a:tabLst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Accuracy: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94%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,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f1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 score:94%,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after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tuning.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06375" indent="-17335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06375" algn="l"/>
                        </a:tabLst>
                      </a:pP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Training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time: 65.13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seconds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</a:tr>
              <a:tr h="1162050">
                <a:tc>
                  <a:txBody>
                    <a:bodyPr/>
                    <a:lstStyle/>
                    <a:p>
                      <a:pPr marL="323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XGBoost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168910" indent="-136525">
                        <a:lnSpc>
                          <a:spcPct val="100000"/>
                        </a:lnSpc>
                        <a:spcBef>
                          <a:spcPts val="190"/>
                        </a:spcBef>
                        <a:buChar char="•"/>
                        <a:tabLst>
                          <a:tab pos="168910" algn="l"/>
                        </a:tabLst>
                      </a:pP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High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accuracy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and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performance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on</a:t>
                      </a:r>
                      <a:r>
                        <a:rPr sz="1200" spc="-9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various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datasets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8910" indent="-136525">
                        <a:lnSpc>
                          <a:spcPct val="100000"/>
                        </a:lnSpc>
                        <a:buChar char="•"/>
                        <a:tabLst>
                          <a:tab pos="168910" algn="l"/>
                        </a:tabLst>
                      </a:pP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Faster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than</a:t>
                      </a:r>
                      <a:r>
                        <a:rPr sz="1200" spc="-9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traditional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algorithm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using</a:t>
                      </a:r>
                      <a:r>
                        <a:rPr sz="1200" spc="-8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parallel</a:t>
                      </a:r>
                      <a:r>
                        <a:rPr sz="1200" spc="-1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processing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8910" indent="-136525">
                        <a:lnSpc>
                          <a:spcPct val="100000"/>
                        </a:lnSpc>
                        <a:buChar char="•"/>
                        <a:tabLst>
                          <a:tab pos="168910" algn="l"/>
                        </a:tabLst>
                      </a:pPr>
                      <a:r>
                        <a:rPr sz="1200" spc="-40" dirty="0">
                          <a:latin typeface="Tahoma" panose="020B0604030504040204"/>
                          <a:cs typeface="Tahoma" panose="020B0604030504040204"/>
                        </a:rPr>
                        <a:t>Includes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regularization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terms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to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reduce</a:t>
                      </a:r>
                      <a:r>
                        <a:rPr sz="1200" spc="-9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overfitting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9545" indent="-137160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Handling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imbalance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and</a:t>
                      </a:r>
                      <a:r>
                        <a:rPr sz="1200" spc="-8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missing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values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615950" indent="136525">
                        <a:lnSpc>
                          <a:spcPct val="100000"/>
                        </a:lnSpc>
                        <a:spcBef>
                          <a:spcPts val="190"/>
                        </a:spcBef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Hard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to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find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the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optimal</a:t>
                      </a:r>
                      <a:r>
                        <a:rPr sz="1200" spc="-15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set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of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hyperparameters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9545" indent="-136525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Computationally</a:t>
                      </a:r>
                      <a:r>
                        <a:rPr sz="1200" spc="-14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40" dirty="0">
                          <a:latin typeface="Tahoma" panose="020B0604030504040204"/>
                          <a:cs typeface="Tahoma" panose="020B0604030504040204"/>
                        </a:rPr>
                        <a:t>expensive,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especially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</a:pP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for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large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datasets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9545" indent="-136525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Require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large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amount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of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memory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9545" indent="-136525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Sensitive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to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outliers</a:t>
                      </a:r>
                      <a:r>
                        <a:rPr sz="1200" spc="-1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and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noises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  <a:tc>
                  <a:txBody>
                    <a:bodyPr/>
                    <a:lstStyle/>
                    <a:p>
                      <a:pPr marL="206375" indent="-173355">
                        <a:lnSpc>
                          <a:spcPct val="100000"/>
                        </a:lnSpc>
                        <a:spcBef>
                          <a:spcPts val="190"/>
                        </a:spcBef>
                        <a:buFont typeface="Arial MT"/>
                        <a:buChar char="•"/>
                        <a:tabLst>
                          <a:tab pos="206375" algn="l"/>
                        </a:tabLst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Increased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training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time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05105" marR="163830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04470" algn="l"/>
                        </a:tabLst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Before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tuning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is 91%</a:t>
                      </a:r>
                      <a:r>
                        <a:rPr sz="1200" spc="26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f1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score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90%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05740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05740" algn="l"/>
                        </a:tabLst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After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tuning</a:t>
                      </a:r>
                      <a:r>
                        <a:rPr sz="1200" spc="-6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90%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f1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0510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score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89%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D2CE"/>
                    </a:solidFill>
                  </a:tcPr>
                </a:tc>
              </a:tr>
              <a:tr h="1527810">
                <a:tc>
                  <a:txBody>
                    <a:bodyPr/>
                    <a:lstStyle/>
                    <a:p>
                      <a:pPr marL="323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b="1" spc="-25" dirty="0">
                          <a:solidFill>
                            <a:srgbClr val="FFFFFF"/>
                          </a:solidFill>
                          <a:latin typeface="Tahoma" panose="020B0604030504040204"/>
                          <a:cs typeface="Tahoma" panose="020B0604030504040204"/>
                        </a:rPr>
                        <a:t>ANN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6438"/>
                    </a:solidFill>
                  </a:tcPr>
                </a:tc>
                <a:tc>
                  <a:txBody>
                    <a:bodyPr/>
                    <a:lstStyle/>
                    <a:p>
                      <a:pPr marL="138430" indent="-106045">
                        <a:lnSpc>
                          <a:spcPct val="100000"/>
                        </a:lnSpc>
                        <a:spcBef>
                          <a:spcPts val="190"/>
                        </a:spcBef>
                        <a:buChar char="•"/>
                        <a:tabLst>
                          <a:tab pos="138430" algn="l"/>
                        </a:tabLst>
                      </a:pPr>
                      <a:r>
                        <a:rPr sz="1200" spc="-40" dirty="0">
                          <a:latin typeface="Tahoma" panose="020B0604030504040204"/>
                          <a:cs typeface="Tahoma" panose="020B0604030504040204"/>
                        </a:rPr>
                        <a:t>Achieves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high</a:t>
                      </a:r>
                      <a:r>
                        <a:rPr sz="1200" spc="-8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accuracy</a:t>
                      </a:r>
                      <a:r>
                        <a:rPr sz="1200" spc="-9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by</a:t>
                      </a:r>
                      <a:r>
                        <a:rPr sz="1200" spc="-7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learning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autonomously</a:t>
                      </a:r>
                      <a:r>
                        <a:rPr sz="1200" spc="-9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from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8910" indent="-136525">
                        <a:lnSpc>
                          <a:spcPct val="100000"/>
                        </a:lnSpc>
                        <a:buChar char="•"/>
                        <a:tabLst>
                          <a:tab pos="168910" algn="l"/>
                        </a:tabLst>
                      </a:pP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Ability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to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capture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the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complex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patterns</a:t>
                      </a:r>
                      <a:r>
                        <a:rPr sz="1200" spc="-14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of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8910" indent="-136525">
                        <a:lnSpc>
                          <a:spcPct val="100000"/>
                        </a:lnSpc>
                        <a:buChar char="•"/>
                        <a:tabLst>
                          <a:tab pos="168910" algn="l"/>
                        </a:tabLst>
                      </a:pPr>
                      <a:r>
                        <a:rPr sz="1200" spc="-40" dirty="0">
                          <a:latin typeface="Tahoma" panose="020B0604030504040204"/>
                          <a:cs typeface="Tahoma" panose="020B0604030504040204"/>
                        </a:rPr>
                        <a:t>Can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handle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incomplete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or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noisy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9545" indent="-137160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Generalizes</a:t>
                      </a:r>
                      <a:r>
                        <a:rPr sz="1200" spc="-13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well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to</a:t>
                      </a:r>
                      <a:r>
                        <a:rPr sz="1200" spc="-8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40" dirty="0">
                          <a:latin typeface="Tahoma" panose="020B0604030504040204"/>
                          <a:cs typeface="Tahoma" panose="020B0604030504040204"/>
                        </a:rPr>
                        <a:t>unseen</a:t>
                      </a:r>
                      <a:r>
                        <a:rPr sz="1200" spc="-9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454025" indent="136525">
                        <a:lnSpc>
                          <a:spcPct val="100000"/>
                        </a:lnSpc>
                        <a:spcBef>
                          <a:spcPts val="190"/>
                        </a:spcBef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Require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large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amount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of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data</a:t>
                      </a:r>
                      <a:r>
                        <a:rPr sz="1200" spc="-1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for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training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169545" indent="-136525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Computationally</a:t>
                      </a:r>
                      <a:r>
                        <a:rPr sz="1200" spc="-15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intensive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for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deep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neural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networks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33020" marR="212090" indent="13652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Model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performance</a:t>
                      </a:r>
                      <a:r>
                        <a:rPr sz="1200" spc="-1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affected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by</a:t>
                      </a:r>
                      <a:r>
                        <a:rPr sz="1200" spc="-9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0" dirty="0">
                          <a:latin typeface="Tahoma" panose="020B0604030504040204"/>
                          <a:cs typeface="Tahoma" panose="020B0604030504040204"/>
                        </a:rPr>
                        <a:t>data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preprocessing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  <a:p>
                      <a:pPr marL="33020" marR="393065" indent="136525">
                        <a:lnSpc>
                          <a:spcPct val="100000"/>
                        </a:lnSpc>
                        <a:buChar char="•"/>
                        <a:tabLst>
                          <a:tab pos="169545" algn="l"/>
                        </a:tabLst>
                      </a:pP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Black</a:t>
                      </a:r>
                      <a:r>
                        <a:rPr sz="1200" spc="-1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box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nature</a:t>
                      </a:r>
                      <a:r>
                        <a:rPr sz="1200" spc="-11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5" dirty="0">
                          <a:latin typeface="Tahoma" panose="020B0604030504040204"/>
                          <a:cs typeface="Tahoma" panose="020B0604030504040204"/>
                        </a:rPr>
                        <a:t>makes</a:t>
                      </a:r>
                      <a:r>
                        <a:rPr sz="12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dirty="0">
                          <a:latin typeface="Tahoma" panose="020B0604030504040204"/>
                          <a:cs typeface="Tahoma" panose="020B0604030504040204"/>
                        </a:rPr>
                        <a:t>it</a:t>
                      </a:r>
                      <a:r>
                        <a:rPr sz="1200" spc="-114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30" dirty="0">
                          <a:latin typeface="Tahoma" panose="020B0604030504040204"/>
                          <a:cs typeface="Tahoma" panose="020B0604030504040204"/>
                        </a:rPr>
                        <a:t>hard</a:t>
                      </a:r>
                      <a:r>
                        <a:rPr sz="1200" spc="-10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200" spc="-25" dirty="0">
                          <a:latin typeface="Tahoma" panose="020B0604030504040204"/>
                          <a:cs typeface="Tahoma" panose="020B0604030504040204"/>
                        </a:rPr>
                        <a:t>to </a:t>
                      </a:r>
                      <a:r>
                        <a:rPr sz="1200" spc="-10" dirty="0">
                          <a:latin typeface="Tahoma" panose="020B0604030504040204"/>
                          <a:cs typeface="Tahoma" panose="020B0604030504040204"/>
                        </a:rPr>
                        <a:t>interpret</a:t>
                      </a:r>
                      <a:endParaRPr sz="12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  <a:tc>
                  <a:txBody>
                    <a:bodyPr/>
                    <a:lstStyle/>
                    <a:p>
                      <a:pPr marL="205105" marR="215900" indent="-172720">
                        <a:lnSpc>
                          <a:spcPct val="100000"/>
                        </a:lnSpc>
                        <a:spcBef>
                          <a:spcPts val="190"/>
                        </a:spcBef>
                        <a:buFont typeface="Arial MT"/>
                        <a:buChar char="•"/>
                        <a:tabLst>
                          <a:tab pos="204470" algn="l"/>
                        </a:tabLst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After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Hyper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tuning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model,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the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increased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from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81%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92%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f1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score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increased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from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79%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to 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91%.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05105" marR="108585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204470" algn="l"/>
                        </a:tabLst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running</a:t>
                      </a:r>
                      <a:r>
                        <a:rPr sz="1200" spc="-6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time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decreases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from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130s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90s.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A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8409" y="224739"/>
            <a:ext cx="3987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Our</a:t>
            </a:r>
            <a:r>
              <a:rPr spc="-275" dirty="0"/>
              <a:t> </a:t>
            </a:r>
            <a:r>
              <a:rPr dirty="0"/>
              <a:t>best</a:t>
            </a:r>
            <a:r>
              <a:rPr spc="-265" dirty="0"/>
              <a:t> </a:t>
            </a:r>
            <a:r>
              <a:rPr spc="-170" dirty="0"/>
              <a:t>model</a:t>
            </a:r>
            <a:endParaRPr spc="-170" dirty="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55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874" y="1026922"/>
            <a:ext cx="10690225" cy="3337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results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show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that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best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this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task.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It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has</a:t>
            </a:r>
            <a:r>
              <a:rPr sz="16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highest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accuracy,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precision,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recall,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F1</a:t>
            </a:r>
            <a:r>
              <a:rPr sz="1600" spc="-3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score.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random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forest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second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best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model,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followed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XGBoost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ANN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We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selected</a:t>
            </a:r>
            <a:r>
              <a:rPr sz="16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instead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Random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Forest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because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DTs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more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interpretable</a:t>
            </a:r>
            <a:r>
              <a:rPr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easier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visualize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than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Random</a:t>
            </a:r>
            <a:r>
              <a:rPr sz="16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Forest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also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Random</a:t>
            </a:r>
            <a:r>
              <a:rPr sz="16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Forest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computationally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intensive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taking</a:t>
            </a:r>
            <a:r>
              <a:rPr sz="16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more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time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training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when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compared</a:t>
            </a:r>
            <a:r>
              <a:rPr sz="16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24460" indent="-287020">
              <a:lnSpc>
                <a:spcPct val="15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was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also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saved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using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joblib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library,</a:t>
            </a:r>
            <a:r>
              <a:rPr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so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that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it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can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used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make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predictions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new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future.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73807" y="4684776"/>
            <a:ext cx="7644383" cy="19476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241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3352799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49188" y="406095"/>
            <a:ext cx="53854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/>
              <a:t>Objective</a:t>
            </a:r>
            <a:r>
              <a:rPr sz="4400" spc="-60" dirty="0"/>
              <a:t> </a:t>
            </a:r>
            <a:r>
              <a:rPr sz="4400" spc="685" dirty="0"/>
              <a:t>&amp;</a:t>
            </a:r>
            <a:r>
              <a:rPr sz="4400" spc="-85" dirty="0"/>
              <a:t> </a:t>
            </a:r>
            <a:r>
              <a:rPr sz="4400" spc="-65" dirty="0"/>
              <a:t>Approach</a:t>
            </a:r>
            <a:endParaRPr sz="4400"/>
          </a:p>
        </p:txBody>
      </p:sp>
      <p:grpSp>
        <p:nvGrpSpPr>
          <p:cNvPr id="5" name="object 5"/>
          <p:cNvGrpSpPr/>
          <p:nvPr/>
        </p:nvGrpSpPr>
        <p:grpSpPr>
          <a:xfrm>
            <a:off x="-8" y="7874"/>
            <a:ext cx="7175500" cy="6851650"/>
            <a:chOff x="-8" y="7874"/>
            <a:chExt cx="7175500" cy="6851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" y="4967010"/>
              <a:ext cx="3829693" cy="1892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5209" y="7874"/>
              <a:ext cx="3829655" cy="1892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23" y="1818119"/>
              <a:ext cx="871740" cy="7787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75359" y="1857756"/>
              <a:ext cx="757555" cy="666115"/>
            </a:xfrm>
            <a:custGeom>
              <a:avLst/>
              <a:gdLst/>
              <a:ahLst/>
              <a:cxnLst/>
              <a:rect l="l" t="t" r="r" b="b"/>
              <a:pathLst>
                <a:path w="757555" h="666114">
                  <a:moveTo>
                    <a:pt x="218706" y="0"/>
                  </a:moveTo>
                  <a:lnTo>
                    <a:pt x="0" y="0"/>
                  </a:lnTo>
                  <a:lnTo>
                    <a:pt x="0" y="608838"/>
                  </a:lnTo>
                  <a:lnTo>
                    <a:pt x="519176" y="608838"/>
                  </a:lnTo>
                  <a:lnTo>
                    <a:pt x="519176" y="665988"/>
                  </a:lnTo>
                  <a:lnTo>
                    <a:pt x="757428" y="499491"/>
                  </a:lnTo>
                  <a:lnTo>
                    <a:pt x="519176" y="332994"/>
                  </a:lnTo>
                  <a:lnTo>
                    <a:pt x="519176" y="390144"/>
                  </a:lnTo>
                  <a:lnTo>
                    <a:pt x="218706" y="390144"/>
                  </a:lnTo>
                  <a:lnTo>
                    <a:pt x="218706" y="0"/>
                  </a:lnTo>
                  <a:close/>
                </a:path>
              </a:pathLst>
            </a:custGeom>
            <a:solidFill>
              <a:srgbClr val="F4C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860" y="1033259"/>
              <a:ext cx="1235976" cy="8976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067" y="1187208"/>
              <a:ext cx="955547" cy="6187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295" y="1072896"/>
              <a:ext cx="1121664" cy="78485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890384" y="2143455"/>
            <a:ext cx="4790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Prevention</a:t>
            </a:r>
            <a:r>
              <a:rPr sz="1800" spc="-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Through</a:t>
            </a:r>
            <a:r>
              <a:rPr sz="1800" spc="-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Proactive</a:t>
            </a:r>
            <a:r>
              <a:rPr sz="1800" spc="-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Measures.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90384" y="2692653"/>
            <a:ext cx="3565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Resource</a:t>
            </a:r>
            <a:r>
              <a:rPr sz="18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Allocation</a:t>
            </a:r>
            <a:r>
              <a:rPr sz="1800" spc="-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Optimization.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90384" y="3241294"/>
            <a:ext cx="3103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Public</a:t>
            </a:r>
            <a:r>
              <a:rPr sz="1800" spc="-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Safety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800" spc="-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Awareness.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90384" y="3790315"/>
            <a:ext cx="395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Reduced</a:t>
            </a:r>
            <a:r>
              <a:rPr sz="1800" spc="-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Social</a:t>
            </a:r>
            <a:r>
              <a:rPr sz="1800" spc="-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800" spc="-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Economic</a:t>
            </a:r>
            <a:r>
              <a:rPr sz="1800" spc="-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Impact.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90384" y="4338954"/>
            <a:ext cx="292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Making</a:t>
            </a:r>
            <a:r>
              <a:rPr sz="1800" spc="-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Communities</a:t>
            </a:r>
            <a:r>
              <a:rPr sz="1800" spc="-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Safer.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6901" y="1258951"/>
            <a:ext cx="675005" cy="38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14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algn="ctr">
              <a:lnSpc>
                <a:spcPts val="1400"/>
              </a:lnSpc>
            </a:pPr>
            <a:r>
              <a:rPr sz="12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Collection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79448" y="1915655"/>
            <a:ext cx="1236345" cy="1564005"/>
            <a:chOff x="1679448" y="1915655"/>
            <a:chExt cx="1236345" cy="156400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512" y="2700515"/>
              <a:ext cx="871740" cy="7787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69948" y="2740152"/>
              <a:ext cx="757555" cy="666115"/>
            </a:xfrm>
            <a:custGeom>
              <a:avLst/>
              <a:gdLst/>
              <a:ahLst/>
              <a:cxnLst/>
              <a:rect l="l" t="t" r="r" b="b"/>
              <a:pathLst>
                <a:path w="757555" h="666114">
                  <a:moveTo>
                    <a:pt x="218694" y="0"/>
                  </a:moveTo>
                  <a:lnTo>
                    <a:pt x="0" y="0"/>
                  </a:lnTo>
                  <a:lnTo>
                    <a:pt x="0" y="608838"/>
                  </a:lnTo>
                  <a:lnTo>
                    <a:pt x="519175" y="608838"/>
                  </a:lnTo>
                  <a:lnTo>
                    <a:pt x="519175" y="665988"/>
                  </a:lnTo>
                  <a:lnTo>
                    <a:pt x="757427" y="499490"/>
                  </a:lnTo>
                  <a:lnTo>
                    <a:pt x="519175" y="332994"/>
                  </a:lnTo>
                  <a:lnTo>
                    <a:pt x="519175" y="390144"/>
                  </a:lnTo>
                  <a:lnTo>
                    <a:pt x="218694" y="390144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4C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448" y="1915655"/>
              <a:ext cx="1235976" cy="8976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0116" y="2068093"/>
              <a:ext cx="1214615" cy="62024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8884" y="1955292"/>
              <a:ext cx="1121664" cy="78486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831594" y="2141346"/>
            <a:ext cx="936625" cy="38100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306705">
              <a:lnSpc>
                <a:spcPts val="1360"/>
              </a:lnSpc>
              <a:spcBef>
                <a:spcPts val="210"/>
              </a:spcBef>
            </a:pPr>
            <a:r>
              <a:rPr sz="12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 </a:t>
            </a:r>
            <a:r>
              <a:rPr sz="12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Preprocessing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574035" y="2796527"/>
            <a:ext cx="1236345" cy="1565275"/>
            <a:chOff x="2574035" y="2796527"/>
            <a:chExt cx="1236345" cy="156527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3575" y="3581387"/>
              <a:ext cx="873251" cy="7803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763011" y="3621024"/>
              <a:ext cx="759460" cy="668020"/>
            </a:xfrm>
            <a:custGeom>
              <a:avLst/>
              <a:gdLst/>
              <a:ahLst/>
              <a:cxnLst/>
              <a:rect l="l" t="t" r="r" b="b"/>
              <a:pathLst>
                <a:path w="759460" h="668020">
                  <a:moveTo>
                    <a:pt x="219201" y="0"/>
                  </a:moveTo>
                  <a:lnTo>
                    <a:pt x="0" y="0"/>
                  </a:lnTo>
                  <a:lnTo>
                    <a:pt x="0" y="610234"/>
                  </a:lnTo>
                  <a:lnTo>
                    <a:pt x="520064" y="610234"/>
                  </a:lnTo>
                  <a:lnTo>
                    <a:pt x="520064" y="667512"/>
                  </a:lnTo>
                  <a:lnTo>
                    <a:pt x="758951" y="500633"/>
                  </a:lnTo>
                  <a:lnTo>
                    <a:pt x="520064" y="333756"/>
                  </a:lnTo>
                  <a:lnTo>
                    <a:pt x="520064" y="391032"/>
                  </a:lnTo>
                  <a:lnTo>
                    <a:pt x="219201" y="391032"/>
                  </a:lnTo>
                  <a:lnTo>
                    <a:pt x="219201" y="0"/>
                  </a:lnTo>
                  <a:close/>
                </a:path>
              </a:pathLst>
            </a:custGeom>
            <a:solidFill>
              <a:srgbClr val="F4C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74035" y="2796527"/>
              <a:ext cx="1235976" cy="8991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0151" y="2950489"/>
              <a:ext cx="903719" cy="62024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33471" y="2836164"/>
              <a:ext cx="1121664" cy="786384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881629" y="3023361"/>
            <a:ext cx="624840" cy="38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algn="ctr">
              <a:lnSpc>
                <a:spcPts val="1400"/>
              </a:lnSpc>
            </a:pPr>
            <a:r>
              <a:rPr sz="12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Selection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468623" y="3678923"/>
            <a:ext cx="1236345" cy="1564005"/>
            <a:chOff x="3468623" y="3678923"/>
            <a:chExt cx="1236345" cy="1564005"/>
          </a:xfrm>
        </p:grpSpPr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8163" y="4463783"/>
              <a:ext cx="873251" cy="778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657599" y="4503419"/>
              <a:ext cx="759460" cy="666115"/>
            </a:xfrm>
            <a:custGeom>
              <a:avLst/>
              <a:gdLst/>
              <a:ahLst/>
              <a:cxnLst/>
              <a:rect l="l" t="t" r="r" b="b"/>
              <a:pathLst>
                <a:path w="759460" h="666114">
                  <a:moveTo>
                    <a:pt x="218694" y="0"/>
                  </a:moveTo>
                  <a:lnTo>
                    <a:pt x="0" y="0"/>
                  </a:lnTo>
                  <a:lnTo>
                    <a:pt x="0" y="608837"/>
                  </a:lnTo>
                  <a:lnTo>
                    <a:pt x="520700" y="608837"/>
                  </a:lnTo>
                  <a:lnTo>
                    <a:pt x="520700" y="665987"/>
                  </a:lnTo>
                  <a:lnTo>
                    <a:pt x="758951" y="499490"/>
                  </a:lnTo>
                  <a:lnTo>
                    <a:pt x="520700" y="332993"/>
                  </a:lnTo>
                  <a:lnTo>
                    <a:pt x="520700" y="390143"/>
                  </a:lnTo>
                  <a:lnTo>
                    <a:pt x="218694" y="390143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4C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8623" y="3678923"/>
              <a:ext cx="1235976" cy="89764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5783" y="3832885"/>
              <a:ext cx="989088" cy="62024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28059" y="3718559"/>
              <a:ext cx="1121664" cy="78485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748785" y="3905757"/>
            <a:ext cx="678815" cy="38100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3970" marR="5080" indent="-1905">
              <a:lnSpc>
                <a:spcPts val="1360"/>
              </a:lnSpc>
              <a:spcBef>
                <a:spcPts val="210"/>
              </a:spcBef>
            </a:pPr>
            <a:r>
              <a:rPr sz="1200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Training</a:t>
            </a:r>
            <a:r>
              <a:rPr sz="1200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&amp; </a:t>
            </a:r>
            <a:r>
              <a:rPr sz="12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Validation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363211" y="4561319"/>
            <a:ext cx="1236345" cy="1564005"/>
            <a:chOff x="4363211" y="4561319"/>
            <a:chExt cx="1236345" cy="1564005"/>
          </a:xfrm>
        </p:grpSpPr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92751" y="5346191"/>
              <a:ext cx="873251" cy="77877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552187" y="5385815"/>
              <a:ext cx="759460" cy="666115"/>
            </a:xfrm>
            <a:custGeom>
              <a:avLst/>
              <a:gdLst/>
              <a:ahLst/>
              <a:cxnLst/>
              <a:rect l="l" t="t" r="r" b="b"/>
              <a:pathLst>
                <a:path w="759460" h="666114">
                  <a:moveTo>
                    <a:pt x="218694" y="0"/>
                  </a:moveTo>
                  <a:lnTo>
                    <a:pt x="0" y="0"/>
                  </a:lnTo>
                  <a:lnTo>
                    <a:pt x="0" y="608850"/>
                  </a:lnTo>
                  <a:lnTo>
                    <a:pt x="520700" y="608850"/>
                  </a:lnTo>
                  <a:lnTo>
                    <a:pt x="520700" y="665988"/>
                  </a:lnTo>
                  <a:lnTo>
                    <a:pt x="758951" y="499491"/>
                  </a:lnTo>
                  <a:lnTo>
                    <a:pt x="520700" y="332994"/>
                  </a:lnTo>
                  <a:lnTo>
                    <a:pt x="520700" y="390131"/>
                  </a:lnTo>
                  <a:lnTo>
                    <a:pt x="218694" y="390131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4C5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3211" y="4561319"/>
              <a:ext cx="1235976" cy="89764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86655" y="4800549"/>
              <a:ext cx="987577" cy="44810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2647" y="4600955"/>
              <a:ext cx="1121664" cy="78486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4629658" y="4874132"/>
            <a:ext cx="708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Evaluation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57800" y="5443728"/>
            <a:ext cx="1236345" cy="897890"/>
            <a:chOff x="5257800" y="5443728"/>
            <a:chExt cx="1236345" cy="897890"/>
          </a:xfrm>
        </p:grpSpPr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7800" y="5443728"/>
              <a:ext cx="1235976" cy="89764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53811" y="5682996"/>
              <a:ext cx="1042441" cy="44810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17235" y="5483352"/>
              <a:ext cx="1121664" cy="78486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496814" y="5756554"/>
            <a:ext cx="761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Final</a:t>
            </a:r>
            <a:r>
              <a:rPr sz="1200" spc="-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6356" y="1043127"/>
            <a:ext cx="362140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415" dirty="0"/>
              <a:t>Summary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56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5573" y="2284882"/>
            <a:ext cx="5780405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project's</a:t>
            </a:r>
            <a:r>
              <a:rPr sz="1600" spc="2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goal</a:t>
            </a:r>
            <a:r>
              <a:rPr sz="1600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use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machine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1600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historical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proactively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identify</a:t>
            </a:r>
            <a:r>
              <a:rPr sz="1600" spc="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high-risk</a:t>
            </a:r>
            <a:r>
              <a:rPr sz="1600" spc="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areas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criminal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behavior.</a:t>
            </a:r>
            <a:r>
              <a:rPr sz="1600" spc="4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Traditional</a:t>
            </a:r>
            <a:r>
              <a:rPr sz="1600" spc="4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methods</a:t>
            </a:r>
            <a:r>
              <a:rPr sz="1600" spc="4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40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reactive</a:t>
            </a:r>
            <a:r>
              <a:rPr sz="1600" spc="4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40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prevention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have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limitations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adapting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changing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threats,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so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project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aims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optimize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law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enforcement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resources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increase</a:t>
            </a:r>
            <a:r>
              <a:rPr sz="1600" spc="2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public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safety</a:t>
            </a:r>
            <a:r>
              <a:rPr sz="1600" spc="2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using</a:t>
            </a:r>
            <a:r>
              <a:rPr sz="1600" spc="2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predictive</a:t>
            </a:r>
            <a:r>
              <a:rPr sz="1600" spc="2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models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such</a:t>
            </a:r>
            <a:r>
              <a:rPr sz="1600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1600" spc="2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ANN,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Tree,</a:t>
            </a:r>
            <a:r>
              <a:rPr sz="1600" spc="4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XGBoost,</a:t>
            </a:r>
            <a:r>
              <a:rPr sz="1600" spc="4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4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Random</a:t>
            </a:r>
            <a:r>
              <a:rPr sz="1600" spc="48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Forest.</a:t>
            </a:r>
            <a:r>
              <a:rPr sz="1600" spc="4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4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analyzing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patterns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demographics,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initiative</a:t>
            </a:r>
            <a:r>
              <a:rPr sz="16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seeks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foster</a:t>
            </a:r>
            <a:r>
              <a:rPr sz="1600" spc="4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safer</a:t>
            </a:r>
            <a:r>
              <a:rPr sz="1600" spc="48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communities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through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early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 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intervention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strategies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while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minimizing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societal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economic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impacts.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7408" y="1083563"/>
            <a:ext cx="4751832" cy="494233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6723" y="1043127"/>
            <a:ext cx="50806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60" dirty="0"/>
              <a:t>Future</a:t>
            </a:r>
            <a:r>
              <a:rPr sz="7200" spc="-270" dirty="0"/>
              <a:t> </a:t>
            </a:r>
            <a:r>
              <a:rPr sz="7200" spc="-195" dirty="0"/>
              <a:t>Scope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57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7145" indent="-28702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/>
              <a:t>Integrating</a:t>
            </a:r>
            <a:r>
              <a:rPr spc="434" dirty="0"/>
              <a:t> </a:t>
            </a:r>
            <a:r>
              <a:rPr dirty="0"/>
              <a:t>diverse</a:t>
            </a:r>
            <a:r>
              <a:rPr spc="430" dirty="0"/>
              <a:t> </a:t>
            </a:r>
            <a:r>
              <a:rPr dirty="0"/>
              <a:t>dataset</a:t>
            </a:r>
            <a:r>
              <a:rPr spc="430" dirty="0"/>
              <a:t> </a:t>
            </a:r>
            <a:r>
              <a:rPr dirty="0"/>
              <a:t>from</a:t>
            </a:r>
            <a:r>
              <a:rPr spc="425" dirty="0"/>
              <a:t> </a:t>
            </a:r>
            <a:r>
              <a:rPr spc="70" dirty="0"/>
              <a:t>all</a:t>
            </a:r>
            <a:r>
              <a:rPr spc="425" dirty="0"/>
              <a:t> </a:t>
            </a:r>
            <a:r>
              <a:rPr dirty="0"/>
              <a:t>over</a:t>
            </a:r>
            <a:r>
              <a:rPr spc="415" dirty="0"/>
              <a:t> </a:t>
            </a:r>
            <a:r>
              <a:rPr dirty="0"/>
              <a:t>the</a:t>
            </a:r>
            <a:r>
              <a:rPr spc="409" dirty="0"/>
              <a:t> </a:t>
            </a:r>
            <a:r>
              <a:rPr spc="50" dirty="0"/>
              <a:t>world</a:t>
            </a:r>
            <a:r>
              <a:rPr spc="425" dirty="0"/>
              <a:t> </a:t>
            </a:r>
            <a:r>
              <a:rPr spc="-25" dirty="0"/>
              <a:t>and </a:t>
            </a:r>
            <a:r>
              <a:rPr dirty="0"/>
              <a:t>not</a:t>
            </a:r>
            <a:r>
              <a:rPr spc="20" dirty="0"/>
              <a:t> </a:t>
            </a:r>
            <a:r>
              <a:rPr spc="70" dirty="0"/>
              <a:t>limited</a:t>
            </a:r>
            <a:r>
              <a:rPr dirty="0"/>
              <a:t> to</a:t>
            </a:r>
            <a:r>
              <a:rPr spc="30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spc="50" dirty="0"/>
              <a:t>city</a:t>
            </a:r>
            <a:r>
              <a:rPr spc="2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10" dirty="0"/>
              <a:t>Chicago.</a:t>
            </a:r>
            <a:endParaRPr spc="-10" dirty="0"/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/>
              <a:t>Big</a:t>
            </a:r>
            <a:r>
              <a:rPr spc="145" dirty="0"/>
              <a:t> </a:t>
            </a:r>
            <a:r>
              <a:rPr dirty="0"/>
              <a:t>data</a:t>
            </a:r>
            <a:r>
              <a:rPr spc="135" dirty="0"/>
              <a:t> </a:t>
            </a:r>
            <a:r>
              <a:rPr spc="50" dirty="0"/>
              <a:t>integration</a:t>
            </a:r>
            <a:r>
              <a:rPr spc="165" dirty="0"/>
              <a:t> </a:t>
            </a:r>
            <a:r>
              <a:rPr dirty="0"/>
              <a:t>such</a:t>
            </a:r>
            <a:r>
              <a:rPr spc="155" dirty="0"/>
              <a:t> </a:t>
            </a:r>
            <a:r>
              <a:rPr dirty="0"/>
              <a:t>as</a:t>
            </a:r>
            <a:r>
              <a:rPr spc="145" dirty="0"/>
              <a:t> </a:t>
            </a:r>
            <a:r>
              <a:rPr spc="60" dirty="0"/>
              <a:t>including</a:t>
            </a:r>
            <a:r>
              <a:rPr spc="160" dirty="0"/>
              <a:t> </a:t>
            </a:r>
            <a:r>
              <a:rPr spc="65" dirty="0"/>
              <a:t>public</a:t>
            </a:r>
            <a:r>
              <a:rPr spc="160" dirty="0"/>
              <a:t> </a:t>
            </a:r>
            <a:r>
              <a:rPr dirty="0"/>
              <a:t>records</a:t>
            </a:r>
            <a:r>
              <a:rPr spc="155" dirty="0"/>
              <a:t> </a:t>
            </a:r>
            <a:r>
              <a:rPr spc="-25" dirty="0"/>
              <a:t>and</a:t>
            </a:r>
            <a:endParaRPr spc="-25" dirty="0"/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dirty="0"/>
              <a:t>sensor</a:t>
            </a:r>
            <a:r>
              <a:rPr spc="165" dirty="0"/>
              <a:t> </a:t>
            </a:r>
            <a:r>
              <a:rPr spc="-20" dirty="0"/>
              <a:t>data.</a:t>
            </a:r>
            <a:endParaRPr spc="-20" dirty="0"/>
          </a:p>
          <a:p>
            <a:pPr marL="299085" marR="5080" indent="-287020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  <a:tab pos="1744980" algn="l"/>
                <a:tab pos="2947670" algn="l"/>
                <a:tab pos="4194810" algn="l"/>
                <a:tab pos="4982845" algn="l"/>
                <a:tab pos="5569585" algn="l"/>
              </a:tabLst>
            </a:pPr>
            <a:r>
              <a:rPr spc="-10" dirty="0"/>
              <a:t>Implementing</a:t>
            </a:r>
            <a:r>
              <a:rPr dirty="0"/>
              <a:t>	</a:t>
            </a:r>
            <a:r>
              <a:rPr spc="-10" dirty="0"/>
              <a:t>Geographic</a:t>
            </a:r>
            <a:r>
              <a:rPr dirty="0"/>
              <a:t>	</a:t>
            </a:r>
            <a:r>
              <a:rPr spc="45" dirty="0"/>
              <a:t>information</a:t>
            </a:r>
            <a:r>
              <a:rPr dirty="0"/>
              <a:t>	</a:t>
            </a:r>
            <a:r>
              <a:rPr spc="-10" dirty="0"/>
              <a:t>system</a:t>
            </a:r>
            <a:r>
              <a:rPr dirty="0"/>
              <a:t>	</a:t>
            </a:r>
            <a:r>
              <a:rPr spc="-10" dirty="0"/>
              <a:t>(GIS)</a:t>
            </a:r>
            <a:r>
              <a:rPr dirty="0"/>
              <a:t>	</a:t>
            </a:r>
            <a:r>
              <a:rPr spc="50" dirty="0"/>
              <a:t>to </a:t>
            </a:r>
            <a:r>
              <a:rPr spc="55" dirty="0"/>
              <a:t>visualize</a:t>
            </a:r>
            <a:r>
              <a:rPr spc="90" dirty="0"/>
              <a:t> </a:t>
            </a:r>
            <a:r>
              <a:rPr dirty="0"/>
              <a:t>crime</a:t>
            </a:r>
            <a:r>
              <a:rPr spc="80" dirty="0"/>
              <a:t> </a:t>
            </a:r>
            <a:r>
              <a:rPr spc="-10" dirty="0"/>
              <a:t>pattern.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7408" y="1083563"/>
            <a:ext cx="4751832" cy="494233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833" y="365251"/>
            <a:ext cx="26022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5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150600" y="572770"/>
            <a:ext cx="238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58 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648" y="1177518"/>
            <a:ext cx="935990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i="1" u="sng" spc="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https://www.researchgate.net/publication/340969457_Crime_Prediction_Using_K-</a:t>
            </a:r>
            <a:r>
              <a:rPr sz="1400" i="1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Nearest_Neighboring_Algorithm</a:t>
            </a:r>
            <a:r>
              <a:rPr sz="1400" i="1" spc="55" dirty="0">
                <a:solidFill>
                  <a:srgbClr val="0462C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i="1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2"/>
              </a:rPr>
              <a:t>https://www.ijcit.com/archives/volume6/issue3/Paper060308.pdf</a:t>
            </a:r>
            <a:r>
              <a:rPr sz="1400" i="1" spc="60" dirty="0">
                <a:solidFill>
                  <a:srgbClr val="0462C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i="1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3"/>
              </a:rPr>
              <a:t>https://www.ncbi.nlm.nih.gov/pmc/articles/PMC8529125/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i="1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4"/>
              </a:rPr>
              <a:t>https://www.irjet.net/archives/V5/i9/IRJET-</a:t>
            </a:r>
            <a:r>
              <a:rPr sz="1400" i="1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4"/>
              </a:rPr>
              <a:t>V5I9192.pdf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i="1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https://www.ncbi.nlm.nih.gov/pmc/articles/PMC8081790/pdf/42492_2021_Article_75.pdf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2700" marR="879475">
              <a:lnSpc>
                <a:spcPct val="150000"/>
              </a:lnSpc>
            </a:pPr>
            <a:r>
              <a:rPr sz="1400" i="1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https://www.irjmets.com/uploadedfiles/paper/issue_6_june_2022/27431/final/fin_irjmets1657108227.pdf</a:t>
            </a:r>
            <a:r>
              <a:rPr sz="1400" i="1" spc="500" dirty="0">
                <a:solidFill>
                  <a:srgbClr val="0462C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i="1" u="sng" spc="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7"/>
              </a:rPr>
              <a:t>https://ieeexplore-ieee-</a:t>
            </a:r>
            <a:r>
              <a:rPr sz="1400" i="1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7"/>
              </a:rPr>
              <a:t>org.libaccess.sjlibrary.org/stamp/stamp.jsp?tp=&amp;arnumber=8821168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2700" marR="4924425">
              <a:lnSpc>
                <a:spcPct val="150000"/>
              </a:lnSpc>
              <a:spcBef>
                <a:spcPts val="5"/>
              </a:spcBef>
            </a:pPr>
            <a:r>
              <a:rPr sz="1400" i="1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8"/>
              </a:rPr>
              <a:t>https://ieeexplore.ieee.org/abstract/document/8113405</a:t>
            </a:r>
            <a:r>
              <a:rPr sz="1400" i="1" spc="55" dirty="0">
                <a:solidFill>
                  <a:srgbClr val="0462C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i="1" u="sng" spc="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9"/>
              </a:rPr>
              <a:t>https://www.mdpi.com/2079-</a:t>
            </a:r>
            <a:r>
              <a:rPr sz="1400" i="1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9"/>
              </a:rPr>
              <a:t>3197/9/2/24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2700" marR="604520">
              <a:lnSpc>
                <a:spcPct val="150000"/>
              </a:lnSpc>
            </a:pPr>
            <a:r>
              <a:rPr sz="1400" i="1" u="sng" spc="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0"/>
              </a:rPr>
              <a:t>https://www-</a:t>
            </a:r>
            <a:r>
              <a:rPr sz="1400" i="1" u="sng" spc="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0"/>
              </a:rPr>
              <a:t>sciencedirect-</a:t>
            </a:r>
            <a:r>
              <a:rPr sz="1400" i="1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0"/>
              </a:rPr>
              <a:t>com.libaccess.sjlibrary.org/science/article/pii/S0301420718306901?via%3Dihub</a:t>
            </a:r>
            <a:r>
              <a:rPr sz="1400" i="1" spc="60" dirty="0">
                <a:solidFill>
                  <a:srgbClr val="0462C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i="1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1"/>
              </a:rPr>
              <a:t>https://core.ac.uk/reader/560325700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i="1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</a:rPr>
              <a:t>https://link.springer.com/content/pdf/10.1023/A:1010933404324.pdf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2700" marR="1807845">
              <a:lnSpc>
                <a:spcPct val="150000"/>
              </a:lnSpc>
            </a:pPr>
            <a:r>
              <a:rPr sz="1400" i="1" u="sng" spc="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2"/>
              </a:rPr>
              <a:t>https://ieeexplore-ieee-</a:t>
            </a:r>
            <a:r>
              <a:rPr sz="1400" i="1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2"/>
              </a:rPr>
              <a:t>org.libaccess.sjlibrary.org/stamp/stamp.jsp?tp=&amp;arnumber=9985004</a:t>
            </a:r>
            <a:r>
              <a:rPr sz="1400" i="1" spc="60" dirty="0">
                <a:solidFill>
                  <a:srgbClr val="0462C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i="1" u="sng" spc="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3"/>
              </a:rPr>
              <a:t>https://ieeexplore-ieee-</a:t>
            </a:r>
            <a:r>
              <a:rPr sz="1400" i="1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3"/>
              </a:rPr>
              <a:t>org.libaccess.sjlibrary.org/stamp/stamp.jsp?tp=&amp;arnumber=8734193</a:t>
            </a:r>
            <a:r>
              <a:rPr sz="1400" i="1" spc="60" dirty="0">
                <a:solidFill>
                  <a:srgbClr val="0462C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i="1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4"/>
              </a:rPr>
              <a:t>https://arxiv.org/pdf/1603.02754.pdf</a:t>
            </a:r>
            <a:r>
              <a:rPr sz="1400" i="1" spc="55" dirty="0">
                <a:solidFill>
                  <a:srgbClr val="0462C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i="1" u="sng" spc="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5"/>
              </a:rPr>
              <a:t>https://www.sciencedirect.com/science/article/abs/pii/S0927025619307712?via%3Dihub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40" y="2749676"/>
            <a:ext cx="41040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65" dirty="0"/>
              <a:t>Thank</a:t>
            </a:r>
            <a:r>
              <a:rPr sz="7200" spc="-235" dirty="0"/>
              <a:t> </a:t>
            </a:r>
            <a:r>
              <a:rPr sz="7200" spc="-160" dirty="0"/>
              <a:t>you</a:t>
            </a:r>
            <a:endParaRPr sz="7200"/>
          </a:p>
        </p:txBody>
      </p:sp>
      <p:grpSp>
        <p:nvGrpSpPr>
          <p:cNvPr id="3" name="object 3"/>
          <p:cNvGrpSpPr/>
          <p:nvPr/>
        </p:nvGrpSpPr>
        <p:grpSpPr>
          <a:xfrm>
            <a:off x="5184647" y="1624583"/>
            <a:ext cx="7007859" cy="5233670"/>
            <a:chOff x="5184647" y="1624583"/>
            <a:chExt cx="7007859" cy="523367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871971" y="5206999"/>
              <a:ext cx="6320028" cy="165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4647" y="1624583"/>
              <a:ext cx="6188963" cy="3893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836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Project</a:t>
            </a:r>
            <a:r>
              <a:rPr spc="-180" dirty="0"/>
              <a:t> </a:t>
            </a:r>
            <a:r>
              <a:rPr spc="-125" dirty="0"/>
              <a:t>Requirements</a:t>
            </a:r>
            <a:endParaRPr spc="-125" dirty="0"/>
          </a:p>
        </p:txBody>
      </p:sp>
      <p:sp>
        <p:nvSpPr>
          <p:cNvPr id="3" name="object 3"/>
          <p:cNvSpPr txBox="1"/>
          <p:nvPr/>
        </p:nvSpPr>
        <p:spPr>
          <a:xfrm>
            <a:off x="11257280" y="572770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6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84120" y="1371600"/>
            <a:ext cx="6745224" cy="48036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376174"/>
            <a:ext cx="7686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/>
              <a:t>Technology,</a:t>
            </a:r>
            <a:r>
              <a:rPr sz="3200" spc="-114" dirty="0"/>
              <a:t> </a:t>
            </a:r>
            <a:r>
              <a:rPr sz="3200" spc="-20" dirty="0"/>
              <a:t>Literature</a:t>
            </a:r>
            <a:r>
              <a:rPr sz="3200" spc="-120" dirty="0"/>
              <a:t> </a:t>
            </a:r>
            <a:r>
              <a:rPr sz="3200" spc="-35" dirty="0"/>
              <a:t>and</a:t>
            </a:r>
            <a:r>
              <a:rPr sz="3200" spc="-140" dirty="0"/>
              <a:t> </a:t>
            </a:r>
            <a:r>
              <a:rPr sz="3200" dirty="0"/>
              <a:t>Solution</a:t>
            </a:r>
            <a:r>
              <a:rPr sz="3200" spc="-114" dirty="0"/>
              <a:t> </a:t>
            </a:r>
            <a:r>
              <a:rPr sz="3200" spc="-10" dirty="0"/>
              <a:t>Survey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1257280" y="572770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7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641" y="1279982"/>
            <a:ext cx="10291445" cy="40754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715" indent="-28702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Lin</a:t>
            </a:r>
            <a:r>
              <a:rPr sz="1600" b="1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(2017)</a:t>
            </a:r>
            <a:r>
              <a:rPr sz="1600" b="1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proposed</a:t>
            </a:r>
            <a:r>
              <a:rPr sz="1600" spc="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data-driven</a:t>
            </a:r>
            <a:r>
              <a:rPr sz="1600" spc="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approach</a:t>
            </a:r>
            <a:r>
              <a:rPr sz="1600" spc="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using</a:t>
            </a:r>
            <a:r>
              <a:rPr sz="1600" spc="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machine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combat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drug-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related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25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Taiwan,</a:t>
            </a:r>
            <a:r>
              <a:rPr sz="1600" spc="2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achieving</a:t>
            </a:r>
            <a:r>
              <a:rPr sz="1600" spc="2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1600" spc="25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87%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accuracy.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strategy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emphasizes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addressing</a:t>
            </a:r>
            <a:r>
              <a:rPr sz="1600" spc="2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low-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level</a:t>
            </a:r>
            <a:r>
              <a:rPr sz="1600" spc="2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crimes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utilizes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programming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language</a:t>
            </a:r>
            <a:r>
              <a:rPr sz="1600" spc="1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H2O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package.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6350" indent="-287020" algn="just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b="1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Walczak</a:t>
            </a:r>
            <a:r>
              <a:rPr sz="1600" b="1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22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22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(2021)</a:t>
            </a:r>
            <a:r>
              <a:rPr sz="1600" b="1" spc="22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utilized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neural</a:t>
            </a:r>
            <a:r>
              <a:rPr sz="1600" spc="2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networks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forecast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using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dataset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Detroit,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achieving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16.4%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38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categories</a:t>
            </a:r>
            <a:r>
              <a:rPr sz="1600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improved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27.1%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when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categorized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into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seven groups.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6350" indent="-287020" algn="just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Divya</a:t>
            </a:r>
            <a:r>
              <a:rPr sz="1600" b="1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2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(2022)</a:t>
            </a:r>
            <a:r>
              <a:rPr sz="1600" b="1" spc="2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proposed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innovative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approach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increase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security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measures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using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deep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achieved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pf</a:t>
            </a:r>
            <a:r>
              <a:rPr sz="1600" spc="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79%.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7620" indent="-287020" algn="just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V.</a:t>
            </a:r>
            <a:r>
              <a:rPr sz="1600" b="1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Balu</a:t>
            </a:r>
            <a:r>
              <a:rPr sz="1600" b="1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4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4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(2022)</a:t>
            </a:r>
            <a:r>
              <a:rPr sz="1600" b="1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focuses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1600" spc="4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predicting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likelihood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various</a:t>
            </a:r>
            <a:r>
              <a:rPr sz="1600" spc="4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types</a:t>
            </a:r>
            <a:r>
              <a:rPr sz="1600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their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primary objective.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b="1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Kumar</a:t>
            </a:r>
            <a:r>
              <a:rPr sz="1600" b="1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2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(2020)</a:t>
            </a:r>
            <a:r>
              <a:rPr sz="1600" b="1" spc="2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utilized</a:t>
            </a:r>
            <a:r>
              <a:rPr sz="1600" spc="2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K-nearest</a:t>
            </a:r>
            <a:r>
              <a:rPr sz="1600" spc="2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neighbor</a:t>
            </a:r>
            <a:r>
              <a:rPr sz="1600" spc="2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algorithm</a:t>
            </a:r>
            <a:r>
              <a:rPr sz="1600" spc="2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forecast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2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most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common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2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>
              <a:lnSpc>
                <a:spcPct val="100000"/>
              </a:lnSpc>
            </a:pP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particular</a:t>
            </a:r>
            <a:r>
              <a:rPr sz="16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area,</a:t>
            </a:r>
            <a:r>
              <a:rPr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yielding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99%</a:t>
            </a:r>
            <a:r>
              <a:rPr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precision</a:t>
            </a:r>
            <a:r>
              <a:rPr sz="16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when</a:t>
            </a:r>
            <a:r>
              <a:rPr sz="16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'k'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6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configured</a:t>
            </a:r>
            <a:r>
              <a:rPr sz="16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3.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7620" indent="-287020" algn="just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b="1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Ahishakiye</a:t>
            </a:r>
            <a:r>
              <a:rPr sz="1600" b="1" spc="2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2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22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(2017)</a:t>
            </a:r>
            <a:r>
              <a:rPr sz="1600" b="1" spc="2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predicted</a:t>
            </a:r>
            <a:r>
              <a:rPr sz="1600" spc="2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20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categories</a:t>
            </a:r>
            <a:r>
              <a:rPr sz="1600" spc="2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using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algorithm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based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Violent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Crimes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Per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Population,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achieving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exceptional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rate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94.3%.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376174"/>
            <a:ext cx="7686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/>
              <a:t>Technology,</a:t>
            </a:r>
            <a:r>
              <a:rPr sz="3200" spc="-114" dirty="0"/>
              <a:t> </a:t>
            </a:r>
            <a:r>
              <a:rPr sz="3200" spc="-20" dirty="0"/>
              <a:t>Literature</a:t>
            </a:r>
            <a:r>
              <a:rPr sz="3200" spc="-120" dirty="0"/>
              <a:t> </a:t>
            </a:r>
            <a:r>
              <a:rPr sz="3200" spc="-35" dirty="0"/>
              <a:t>and</a:t>
            </a:r>
            <a:r>
              <a:rPr sz="3200" spc="-140" dirty="0"/>
              <a:t> </a:t>
            </a:r>
            <a:r>
              <a:rPr sz="3200" dirty="0"/>
              <a:t>Solution</a:t>
            </a:r>
            <a:r>
              <a:rPr sz="3200" spc="-114" dirty="0"/>
              <a:t> </a:t>
            </a:r>
            <a:r>
              <a:rPr sz="3200" spc="-10" dirty="0"/>
              <a:t>Survey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1257280" y="572770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8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927" y="1279982"/>
            <a:ext cx="10280015" cy="4563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Bharati</a:t>
            </a:r>
            <a:r>
              <a:rPr sz="1600" b="1" spc="3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3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3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(2018)</a:t>
            </a:r>
            <a:r>
              <a:rPr sz="1600" b="1" spc="3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utilized</a:t>
            </a:r>
            <a:r>
              <a:rPr sz="1600" spc="2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machine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algorithms</a:t>
            </a:r>
            <a:r>
              <a:rPr sz="1600" spc="2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2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2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Chicago.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Achieved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high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decision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trees</a:t>
            </a:r>
            <a:r>
              <a:rPr sz="1600" spc="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random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forest</a:t>
            </a:r>
            <a:r>
              <a:rPr sz="1600" spc="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5240" indent="-287020" algn="just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b="1" spc="-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Shah</a:t>
            </a:r>
            <a:r>
              <a:rPr sz="1600" b="1" spc="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(2021)</a:t>
            </a:r>
            <a:r>
              <a:rPr sz="1600" b="1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Explored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integration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Machine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computer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vision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prediction,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emphasizing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ongoing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area</a:t>
            </a:r>
            <a:r>
              <a:rPr sz="1600" spc="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surveillance</a:t>
            </a:r>
            <a:r>
              <a:rPr sz="1600" spc="1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enhanced</a:t>
            </a:r>
            <a:r>
              <a:rPr sz="1600" spc="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prevention.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5240" indent="-287020" algn="just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Krishnaveni</a:t>
            </a:r>
            <a:r>
              <a:rPr sz="1600" b="1" spc="4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K.P.</a:t>
            </a:r>
            <a:r>
              <a:rPr sz="1600" b="1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(2022)</a:t>
            </a:r>
            <a:r>
              <a:rPr sz="1600" b="1" spc="4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Explored</a:t>
            </a:r>
            <a:r>
              <a:rPr sz="1600" spc="4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different</a:t>
            </a:r>
            <a:r>
              <a:rPr sz="1600" spc="4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machine</a:t>
            </a:r>
            <a:r>
              <a:rPr sz="1600" spc="43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1600" spc="4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4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deep</a:t>
            </a:r>
            <a:r>
              <a:rPr sz="1600" spc="4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1600" spc="4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methods</a:t>
            </a:r>
            <a:r>
              <a:rPr sz="1600" spc="43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predicting</a:t>
            </a:r>
            <a:r>
              <a:rPr sz="1600" spc="3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crimes,</a:t>
            </a:r>
            <a:r>
              <a:rPr sz="1600" spc="3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highlighting</a:t>
            </a:r>
            <a:r>
              <a:rPr sz="1600" spc="3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spc="3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significance</a:t>
            </a:r>
            <a:r>
              <a:rPr sz="1600" spc="3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3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using</a:t>
            </a:r>
            <a:r>
              <a:rPr sz="1600" spc="3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3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variety</a:t>
            </a:r>
            <a:r>
              <a:rPr sz="1600" spc="3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3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600" spc="3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sources</a:t>
            </a:r>
            <a:r>
              <a:rPr sz="1600" spc="3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3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recognizing</a:t>
            </a:r>
            <a:r>
              <a:rPr sz="1600" spc="3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difficulties</a:t>
            </a:r>
            <a:r>
              <a:rPr sz="16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interpreting</a:t>
            </a:r>
            <a:r>
              <a:rPr sz="16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5240" indent="-287020" algn="just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Dr.</a:t>
            </a:r>
            <a:r>
              <a:rPr sz="1600" b="1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B.S.</a:t>
            </a:r>
            <a:r>
              <a:rPr sz="1600" b="1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Jadhav</a:t>
            </a:r>
            <a:r>
              <a:rPr sz="1600" b="1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(2021)</a:t>
            </a:r>
            <a:r>
              <a:rPr sz="1600" b="1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performed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thorough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analysis</a:t>
            </a:r>
            <a:r>
              <a:rPr sz="1600" spc="1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machine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methods</a:t>
            </a:r>
            <a:r>
              <a:rPr sz="1600" spc="1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1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predicting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criminal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behavior,</a:t>
            </a:r>
            <a:r>
              <a:rPr sz="1600" spc="1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discussing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challenges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exploring</a:t>
            </a:r>
            <a:r>
              <a:rPr sz="1600" spc="1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alternative</a:t>
            </a:r>
            <a:r>
              <a:rPr sz="1600" spc="1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approaches</a:t>
            </a:r>
            <a:r>
              <a:rPr sz="1600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such</a:t>
            </a:r>
            <a:r>
              <a:rPr sz="1600" spc="1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1600" spc="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Natural</a:t>
            </a:r>
            <a:r>
              <a:rPr sz="1600" spc="2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Language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Processing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Computer</a:t>
            </a:r>
            <a:r>
              <a:rPr sz="1600" spc="2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Vision.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15240" indent="-287020" algn="just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J.</a:t>
            </a:r>
            <a:r>
              <a:rPr sz="1600" b="1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Arunnehru</a:t>
            </a:r>
            <a:r>
              <a:rPr sz="1600" b="1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(2021)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developed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system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that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combines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convolutional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neural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networks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support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vector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machines</a:t>
            </a:r>
            <a:r>
              <a:rPr sz="1600" spc="4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4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real-time</a:t>
            </a:r>
            <a:r>
              <a:rPr sz="1600" spc="4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4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intention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detection,</a:t>
            </a:r>
            <a:r>
              <a:rPr sz="1600" spc="4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achieving</a:t>
            </a:r>
            <a:r>
              <a:rPr sz="1600" spc="4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600" spc="4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95%</a:t>
            </a:r>
            <a:r>
              <a:rPr sz="1600" spc="4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1600" spc="4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dataset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comprising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10,000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video</a:t>
            </a:r>
            <a:r>
              <a:rPr sz="1600" spc="-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clips.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Grega</a:t>
            </a:r>
            <a:r>
              <a:rPr sz="1600" b="1" spc="48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et</a:t>
            </a:r>
            <a:r>
              <a:rPr sz="1600" b="1" spc="4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al.</a:t>
            </a:r>
            <a:r>
              <a:rPr sz="1600" b="1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(2013)</a:t>
            </a:r>
            <a:r>
              <a:rPr sz="1600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created</a:t>
            </a:r>
            <a:r>
              <a:rPr sz="1600" spc="4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4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customized</a:t>
            </a:r>
            <a:r>
              <a:rPr sz="1600" spc="4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3D</a:t>
            </a:r>
            <a:r>
              <a:rPr sz="1600" spc="4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CNN</a:t>
            </a:r>
            <a:r>
              <a:rPr sz="1600" spc="4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model</a:t>
            </a:r>
            <a:r>
              <a:rPr sz="1600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4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detect</a:t>
            </a:r>
            <a:r>
              <a:rPr sz="1600" spc="4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criminal</a:t>
            </a:r>
            <a:r>
              <a:rPr sz="1600" spc="4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intentions</a:t>
            </a:r>
            <a:r>
              <a:rPr sz="1600" spc="459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600" spc="4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cases</a:t>
            </a:r>
            <a:r>
              <a:rPr sz="1600" spc="4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shoplifting,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achieving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notable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accuracy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rate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75%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demonstrating</a:t>
            </a:r>
            <a:r>
              <a:rPr sz="16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superiority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over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current systems.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59579"/>
            <a:ext cx="11737975" cy="2598420"/>
            <a:chOff x="0" y="4259579"/>
            <a:chExt cx="11737975" cy="25984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750053"/>
              <a:ext cx="4139311" cy="21079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012" y="4259579"/>
              <a:ext cx="11260836" cy="21930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6056" y="469214"/>
            <a:ext cx="60166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Data</a:t>
            </a:r>
            <a:r>
              <a:rPr spc="-135" dirty="0"/>
              <a:t> </a:t>
            </a:r>
            <a:r>
              <a:rPr spc="-160" dirty="0"/>
              <a:t>Management</a:t>
            </a:r>
            <a:r>
              <a:rPr spc="-100" dirty="0"/>
              <a:t> </a:t>
            </a:r>
            <a:r>
              <a:rPr spc="-114" dirty="0"/>
              <a:t>Plan</a:t>
            </a:r>
            <a:endParaRPr spc="-114" dirty="0"/>
          </a:p>
        </p:txBody>
      </p:sp>
      <p:sp>
        <p:nvSpPr>
          <p:cNvPr id="6" name="object 6"/>
          <p:cNvSpPr txBox="1"/>
          <p:nvPr/>
        </p:nvSpPr>
        <p:spPr>
          <a:xfrm>
            <a:off x="11257280" y="572770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5" dirty="0">
                <a:solidFill>
                  <a:srgbClr val="E1AF2B"/>
                </a:solidFill>
                <a:latin typeface="Tahoma" panose="020B0604030504040204"/>
                <a:cs typeface="Tahoma" panose="020B0604030504040204"/>
              </a:rPr>
              <a:t>9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282" y="1630172"/>
            <a:ext cx="10990580" cy="1986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We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chose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Chicago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crime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dataset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–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2001</a:t>
            </a:r>
            <a:r>
              <a:rPr sz="1600" spc="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present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which</a:t>
            </a:r>
            <a:r>
              <a:rPr sz="16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60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1.86GB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  <a:tab pos="733425" algn="l"/>
                <a:tab pos="1568450" algn="l"/>
                <a:tab pos="1957070" algn="l"/>
                <a:tab pos="2530475" algn="l"/>
                <a:tab pos="3363595" algn="l"/>
                <a:tab pos="4127500" algn="l"/>
                <a:tab pos="4789170" algn="l"/>
                <a:tab pos="6043930" algn="l"/>
                <a:tab pos="6476365" algn="l"/>
                <a:tab pos="7379970" algn="l"/>
                <a:tab pos="8741410" algn="l"/>
                <a:tab pos="9052560" algn="l"/>
                <a:tab pos="9663430" algn="l"/>
                <a:tab pos="10227310" algn="l"/>
                <a:tab pos="10560050" algn="l"/>
              </a:tabLst>
            </a:pP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storage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have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utilized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google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drive,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emphasized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efficient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management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data,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such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160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manipulation,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normalization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due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its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accessibility</a:t>
            </a:r>
            <a:r>
              <a:rPr sz="16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collaborative</a:t>
            </a:r>
            <a:r>
              <a:rPr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capabilities.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299085" marR="6985" indent="-287020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Scheduled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600" spc="25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delete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Google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Drive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files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1600" spc="2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January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01,</a:t>
            </a:r>
            <a:r>
              <a:rPr sz="1600" spc="2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2024,</a:t>
            </a:r>
            <a:r>
              <a:rPr sz="1600" spc="2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yet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will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keep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datasets</a:t>
            </a:r>
            <a:r>
              <a:rPr sz="1600" spc="2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Kaggle</a:t>
            </a:r>
            <a:r>
              <a:rPr sz="1600" spc="2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600" spc="2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accessibility, </a:t>
            </a:r>
            <a:r>
              <a:rPr sz="16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collaboration,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visibility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purposes</a:t>
            </a:r>
            <a:r>
              <a:rPr sz="16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while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ensuring</a:t>
            </a:r>
            <a:r>
              <a:rPr sz="16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integrity</a:t>
            </a:r>
            <a:r>
              <a:rPr sz="16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60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openness.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19220</Words>
  <Application>WPS Slides</Application>
  <PresentationFormat>On-screen Show (4:3)</PresentationFormat>
  <Paragraphs>713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Arial</vt:lpstr>
      <vt:lpstr>SimSun</vt:lpstr>
      <vt:lpstr>Wingdings</vt:lpstr>
      <vt:lpstr>Georgia</vt:lpstr>
      <vt:lpstr>Tahoma</vt:lpstr>
      <vt:lpstr>Arial MT</vt:lpstr>
      <vt:lpstr>Microsoft YaHei</vt:lpstr>
      <vt:lpstr>Arial Unicode MS</vt:lpstr>
      <vt:lpstr>Calibri</vt:lpstr>
      <vt:lpstr>Calibri</vt:lpstr>
      <vt:lpstr>Times New Roman</vt:lpstr>
      <vt:lpstr>Corbel</vt:lpstr>
      <vt:lpstr>MS Gothic</vt:lpstr>
      <vt:lpstr>Office Theme</vt:lpstr>
      <vt:lpstr>DATA-270</vt:lpstr>
      <vt:lpstr>Agenda</vt:lpstr>
      <vt:lpstr>Abstract</vt:lpstr>
      <vt:lpstr>Introduction</vt:lpstr>
      <vt:lpstr>Objective &amp; Approach</vt:lpstr>
      <vt:lpstr>Project Requirements</vt:lpstr>
      <vt:lpstr>Technology, Literature and Solution Survey</vt:lpstr>
      <vt:lpstr>Technology, Literature and Solution Survey</vt:lpstr>
      <vt:lpstr>Data Management Plan</vt:lpstr>
      <vt:lpstr>Data Management Plan</vt:lpstr>
      <vt:lpstr>Hardware and Software Requirements :</vt:lpstr>
      <vt:lpstr>Data Engineering</vt:lpstr>
      <vt:lpstr>Data Collection-Sample Data Collected From data.gov</vt:lpstr>
      <vt:lpstr>Dataset description</vt:lpstr>
      <vt:lpstr>Data Collection-Sample Data Collected From data.gov</vt:lpstr>
      <vt:lpstr>Data Pre-processing</vt:lpstr>
      <vt:lpstr>Exploratory Data Analysis</vt:lpstr>
      <vt:lpstr>Outlier detection analysis</vt:lpstr>
      <vt:lpstr>Correlation analysis</vt:lpstr>
      <vt:lpstr>Data Transformation</vt:lpstr>
      <vt:lpstr>Data Preparation</vt:lpstr>
      <vt:lpstr>Data Preparation</vt:lpstr>
      <vt:lpstr>Data Statistics</vt:lpstr>
      <vt:lpstr>Data Statistics</vt:lpstr>
      <vt:lpstr>Data Analytics</vt:lpstr>
      <vt:lpstr>Project Architecture</vt:lpstr>
      <vt:lpstr>PowerPoint 演示文稿</vt:lpstr>
      <vt:lpstr>Model proposal-Artificial Neural Networks</vt:lpstr>
      <vt:lpstr>Model Support- Artificial Neural Networks</vt:lpstr>
      <vt:lpstr>Model Building-Artificial Neural Networks</vt:lpstr>
      <vt:lpstr>Model Evaluation- Artificial Neural Network3 7s</vt:lpstr>
      <vt:lpstr>Classification Report After Balancing</vt:lpstr>
      <vt:lpstr>Model Proposal-Random Forest</vt:lpstr>
      <vt:lpstr>Model Support- Random Forest</vt:lpstr>
      <vt:lpstr>Model Building- Random Forest</vt:lpstr>
      <vt:lpstr>Model Evaluation- Random Forest</vt:lpstr>
      <vt:lpstr>Model Evaluation-Random Forest</vt:lpstr>
      <vt:lpstr>Model Proposal- XGBoost</vt:lpstr>
      <vt:lpstr>Model Support -XGBoost</vt:lpstr>
      <vt:lpstr>Model Building -XGBoost</vt:lpstr>
      <vt:lpstr>Model Evaluation- XGBoost</vt:lpstr>
      <vt:lpstr>Model Evaluation-XGBoost</vt:lpstr>
      <vt:lpstr>Model Proposal-Decision Tree</vt:lpstr>
      <vt:lpstr>Model Support-Decision Tree</vt:lpstr>
      <vt:lpstr>Model Building-Decision Tree</vt:lpstr>
      <vt:lpstr>Model Evaluation-Decision Tree</vt:lpstr>
      <vt:lpstr>Model Evaluation-Decision Tree</vt:lpstr>
      <vt:lpstr>Model Comparison</vt:lpstr>
      <vt:lpstr>Our best model</vt:lpstr>
      <vt:lpstr>Summary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DATA-270  Predicting Crime and Proposing Safer Neighborhoods: Using Machine Learning Models</dc:title>
  <dc:creator>Sweekruthi Balivada</dc:creator>
  <cp:lastModifiedBy>Vinay-187R1A0 J3</cp:lastModifiedBy>
  <cp:revision>2</cp:revision>
  <dcterms:created xsi:type="dcterms:W3CDTF">2025-04-16T14:36:55Z</dcterms:created>
  <dcterms:modified xsi:type="dcterms:W3CDTF">2025-04-16T14:37:36Z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2023-11-26T20:00:00Z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2025-04-15T20:00:00Z</vt:filetime>
  </property>
  <property fmtid="{D5CDD505-2E9C-101B-9397-08002B2CF9AE}" pid="5" name="Producer">
    <vt:lpwstr>Microsoft® PowerPoint® 2016</vt:lpwstr>
  </property>
  <property fmtid="{D5CDD505-2E9C-101B-9397-08002B2CF9AE}" pid="6" name="ICV">
    <vt:lpwstr>033052BA988246819C8DBDC2CD1ECA98_13</vt:lpwstr>
  </property>
  <property fmtid="{D5CDD505-2E9C-101B-9397-08002B2CF9AE}" pid="7" name="KSOProductBuildVer">
    <vt:lpwstr>2057-12.2.0.20796</vt:lpwstr>
  </property>
</Properties>
</file>